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55" r:id="rId3"/>
    <p:sldMasterId id="2147483657" r:id="rId4"/>
    <p:sldMasterId id="2147483659" r:id="rId5"/>
    <p:sldMasterId id="2147483661" r:id="rId6"/>
  </p:sldMasterIdLst>
  <p:notesMasterIdLst>
    <p:notesMasterId r:id="rId8"/>
  </p:notesMasterIdLst>
  <p:handoutMasterIdLst>
    <p:handoutMasterId r:id="rId26"/>
  </p:handoutMasterIdLst>
  <p:sldIdLst>
    <p:sldId id="283" r:id="rId7"/>
    <p:sldId id="301" r:id="rId9"/>
    <p:sldId id="281" r:id="rId10"/>
    <p:sldId id="287" r:id="rId11"/>
    <p:sldId id="288" r:id="rId12"/>
    <p:sldId id="300" r:id="rId13"/>
    <p:sldId id="302" r:id="rId14"/>
    <p:sldId id="303" r:id="rId15"/>
    <p:sldId id="304" r:id="rId16"/>
    <p:sldId id="297" r:id="rId17"/>
    <p:sldId id="316" r:id="rId18"/>
    <p:sldId id="317" r:id="rId19"/>
    <p:sldId id="318" r:id="rId20"/>
    <p:sldId id="305" r:id="rId21"/>
    <p:sldId id="289" r:id="rId22"/>
    <p:sldId id="298" r:id="rId23"/>
    <p:sldId id="299" r:id="rId24"/>
    <p:sldId id="306" r:id="rId25"/>
  </p:sldIdLst>
  <p:sldSz cx="1219644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283"/>
          </p14:sldIdLst>
        </p14:section>
        <p14:section name="目录页" id="{9D221634-295C-7843-AF5C-A0CB4F229241}">
          <p14:sldIdLst>
            <p14:sldId id="301"/>
          </p14:sldIdLst>
        </p14:section>
        <p14:section name="章节页" id="{FD05EE94-C931-8C4B-83A2-004B32AA1207}">
          <p14:sldIdLst>
            <p14:sldId id="281"/>
            <p14:sldId id="287"/>
            <p14:sldId id="288"/>
            <p14:sldId id="300"/>
            <p14:sldId id="302"/>
            <p14:sldId id="303"/>
            <p14:sldId id="304"/>
            <p14:sldId id="297"/>
            <p14:sldId id="316"/>
            <p14:sldId id="317"/>
            <p14:sldId id="318"/>
            <p14:sldId id="305"/>
            <p14:sldId id="289"/>
            <p14:sldId id="298"/>
            <p14:sldId id="299"/>
          </p14:sldIdLst>
        </p14:section>
        <p14:section name="结束页" id="{3F9D54A7-3BE2-2540-BB4C-DFE5509085F3}">
          <p14:sldIdLst>
            <p14:sldId id="30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666666"/>
    <a:srgbClr val="90A4B5"/>
    <a:srgbClr val="99CCFF"/>
    <a:srgbClr val="0099FF"/>
    <a:srgbClr val="CCECFF"/>
    <a:srgbClr val="FFFFFF"/>
    <a:srgbClr val="C5E2FF"/>
    <a:srgbClr val="1C1C1C"/>
    <a:srgbClr val="5757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6193" autoAdjust="0"/>
  </p:normalViewPr>
  <p:slideViewPr>
    <p:cSldViewPr snapToGrid="0" snapToObjects="1">
      <p:cViewPr varScale="1">
        <p:scale>
          <a:sx n="45" d="100"/>
          <a:sy n="45" d="100"/>
        </p:scale>
        <p:origin x="15" y="24"/>
      </p:cViewPr>
      <p:guideLst>
        <p:guide pos="3682"/>
        <p:guide orient="horz" pos="731"/>
        <p:guide pos="3565"/>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0" Type="http://schemas.openxmlformats.org/officeDocument/2006/relationships/tags" Target="tags/tag2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6"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17201" y="1231615"/>
            <a:ext cx="9703492" cy="639354"/>
          </a:xfrm>
        </p:spPr>
        <p:txBody>
          <a:bodyPr/>
          <a:lstStyle>
            <a:lvl1pPr>
              <a:defRPr/>
            </a:lvl1pPr>
          </a:lstStyle>
          <a:p>
            <a:r>
              <a:rPr lang="zh-CN" altLang="en-US" dirty="0"/>
              <a:t>目录</a:t>
            </a:r>
            <a:endParaRPr lang="zh-CN" altLang="en-US" dirty="0"/>
          </a:p>
        </p:txBody>
      </p:sp>
      <p:sp>
        <p:nvSpPr>
          <p:cNvPr id="3" name="内容占位符 2"/>
          <p:cNvSpPr>
            <a:spLocks noGrp="1"/>
          </p:cNvSpPr>
          <p:nvPr>
            <p:ph idx="1"/>
          </p:nvPr>
        </p:nvSpPr>
        <p:spPr>
          <a:xfrm>
            <a:off x="1417253" y="2083433"/>
            <a:ext cx="9362259" cy="3793272"/>
          </a:xfrm>
        </p:spPr>
        <p:txBody>
          <a:bodyPr/>
          <a:lstStyle>
            <a:lvl1pPr>
              <a:defRPr>
                <a:solidFill>
                  <a:schemeClr val="tx1"/>
                </a:solidFill>
              </a:defRPr>
            </a:lvl1pPr>
          </a:lstStyle>
          <a:p>
            <a:pPr lvl="0"/>
            <a:r>
              <a:rPr lang="zh-CN" altLang="en-US" dirty="0"/>
              <a:t>单击此处编辑母版文本样式</a:t>
            </a:r>
            <a:endParaRPr lang="en-US" altLang="zh-CN" dirty="0"/>
          </a:p>
          <a:p>
            <a:pPr lvl="0"/>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14520" y="2129932"/>
            <a:ext cx="10367725" cy="1471272"/>
          </a:xfrm>
        </p:spPr>
        <p:txBody>
          <a:bodyPr>
            <a:normAutofit/>
          </a:bodyPr>
          <a:lstStyle>
            <a:lvl1pPr algn="ctr">
              <a:defRPr sz="4000">
                <a:latin typeface="微软雅黑" panose="020B0503020204020204" pitchFamily="34" charset="-122"/>
                <a:ea typeface="微软雅黑" panose="020B0503020204020204" pitchFamily="34" charset="-122"/>
              </a:defRPr>
            </a:lvl1pPr>
          </a:lstStyle>
          <a:p>
            <a:r>
              <a:rPr lang="zh-CN" altLang="en-US" dirty="0"/>
              <a:t>微软雅黑 </a:t>
            </a:r>
            <a:r>
              <a:rPr lang="en-US" altLang="zh-CN" dirty="0"/>
              <a:t>40pt </a:t>
            </a:r>
            <a:r>
              <a:rPr lang="zh-CN" altLang="en-US" dirty="0"/>
              <a:t>，居中，最多两行</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09679" y="1599829"/>
            <a:ext cx="5412493" cy="4526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4592" y="1599829"/>
            <a:ext cx="5412492" cy="4526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929260" y="1393895"/>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2403283"/>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a:fillRect/>
          </a:stretch>
        </p:blipFill>
        <p:spPr>
          <a:xfrm>
            <a:off x="0" y="0"/>
            <a:ext cx="12196996" cy="5602265"/>
          </a:xfrm>
          <a:prstGeom prst="rect">
            <a:avLst/>
          </a:prstGeom>
        </p:spPr>
      </p:pic>
      <p:sp>
        <p:nvSpPr>
          <p:cNvPr id="10" name="L 形 10"/>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1"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srcRect/>
          <a:stretch>
            <a:fillRect/>
          </a:stretch>
        </p:blipFill>
        <p:spPr>
          <a:xfrm>
            <a:off x="1" y="0"/>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cstate="screen"/>
          <a:stretch>
            <a:fillRect/>
          </a:stretch>
        </p:blipFill>
        <p:spPr>
          <a:xfrm>
            <a:off x="0" y="-3"/>
            <a:ext cx="12196762" cy="5602265"/>
          </a:xfrm>
          <a:prstGeom prst="rect">
            <a:avLst/>
          </a:prstGeom>
        </p:spPr>
      </p:pic>
      <p:sp>
        <p:nvSpPr>
          <p:cNvPr id="2" name="Title 1"/>
          <p:cNvSpPr>
            <a:spLocks noGrp="1"/>
          </p:cNvSpPr>
          <p:nvPr>
            <p:ph type="ctrTitle" hasCustomPrompt="1"/>
          </p:nvPr>
        </p:nvSpPr>
        <p:spPr>
          <a:xfrm>
            <a:off x="896462" y="907581"/>
            <a:ext cx="7240147" cy="690255"/>
          </a:xfrm>
          <a:prstGeom prst="rect">
            <a:avLst/>
          </a:prstGeom>
        </p:spPr>
        <p:txBody>
          <a:bodyPr lIns="0" tIns="0" rIns="0" bIns="0" anchor="t">
            <a:normAutofit/>
          </a:bodyPr>
          <a:lstStyle>
            <a:lvl1pPr algn="l">
              <a:lnSpc>
                <a:spcPts val="3440"/>
              </a:lnSpc>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 name="Text Placeholder 5"/>
          <p:cNvSpPr>
            <a:spLocks noGrp="1"/>
          </p:cNvSpPr>
          <p:nvPr>
            <p:ph type="body" sz="quarter" idx="10" hasCustomPrompt="1"/>
          </p:nvPr>
        </p:nvSpPr>
        <p:spPr>
          <a:xfrm>
            <a:off x="929259" y="1949372"/>
            <a:ext cx="7207349"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a:fillRect/>
          </a:stretch>
        </p:blipFill>
        <p:spPr>
          <a:xfrm>
            <a:off x="1" y="-36206"/>
            <a:ext cx="12196763" cy="5638471"/>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600"/>
            </a:lvl2pPr>
            <a:lvl3pPr marL="1188085" indent="0" algn="ctr">
              <a:buNone/>
              <a:defRPr sz="2340"/>
            </a:lvl3pPr>
            <a:lvl4pPr marL="1781810" indent="0" algn="ctr">
              <a:buNone/>
              <a:defRPr sz="2080"/>
            </a:lvl4pPr>
            <a:lvl5pPr marL="2375535" indent="0" algn="ctr">
              <a:buNone/>
              <a:defRPr sz="2080"/>
            </a:lvl5pPr>
            <a:lvl6pPr marL="2969260" indent="0" algn="ctr">
              <a:buNone/>
              <a:defRPr sz="2080"/>
            </a:lvl6pPr>
            <a:lvl7pPr marL="3563620" indent="0" algn="ctr">
              <a:buNone/>
              <a:defRPr sz="2080"/>
            </a:lvl7pPr>
            <a:lvl8pPr marL="4157345" indent="0" algn="ctr">
              <a:buNone/>
              <a:defRPr sz="2080"/>
            </a:lvl8pPr>
            <a:lvl9pPr marL="4751070" indent="0" algn="ctr">
              <a:buNone/>
              <a:defRPr sz="2080"/>
            </a:lvl9pPr>
          </a:lstStyle>
          <a:p>
            <a:r>
              <a:rPr lang="zh-CN" altLang="en-US" dirty="0"/>
              <a:t>单击此处添加标题</a:t>
            </a:r>
            <a:endParaRPr lang="en-US" dirty="0"/>
          </a:p>
        </p:txBody>
      </p:sp>
      <p:sp>
        <p:nvSpPr>
          <p:cNvPr id="7" name="Content Placeholder 2"/>
          <p:cNvSpPr>
            <a:spLocks noGrp="1"/>
          </p:cNvSpPr>
          <p:nvPr>
            <p:ph idx="10" hasCustomPrompt="1"/>
          </p:nvPr>
        </p:nvSpPr>
        <p:spPr>
          <a:xfrm>
            <a:off x="736908" y="1501989"/>
            <a:ext cx="10733557" cy="4690459"/>
          </a:xfrm>
          <a:prstGeom prst="rect">
            <a:avLst/>
          </a:prstGeom>
        </p:spPr>
        <p:txBody>
          <a:bodyPr lIns="0" tIns="0" rIns="0" bIns="0"/>
          <a:lstStyle>
            <a:lvl1pPr marL="12065" indent="0">
              <a:lnSpc>
                <a:spcPct val="100000"/>
              </a:lnSpc>
              <a:spcBef>
                <a:spcPts val="0"/>
              </a:spcBef>
              <a:buFontTx/>
              <a:buNone/>
              <a:tabLst>
                <a:tab pos="1208405"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25780" indent="-171450">
              <a:buFont typeface="Arial" panose="020B0604020202020204" pitchFamily="34" charset="0"/>
              <a:buChar char="•"/>
              <a:tabLst>
                <a:tab pos="1208405" algn="ctr"/>
              </a:tabLst>
              <a:defRPr sz="1300" baseline="0"/>
            </a:lvl2pPr>
            <a:lvl3pPr marL="525780" indent="-171450">
              <a:buFont typeface="Arial" panose="020B0604020202020204" pitchFamily="34" charset="0"/>
              <a:buChar char="•"/>
              <a:tabLst>
                <a:tab pos="1208405" algn="ctr"/>
              </a:tabLst>
              <a:defRPr sz="1300" baseline="0"/>
            </a:lvl3pPr>
            <a:lvl4pPr marL="525780" indent="-171450">
              <a:buFont typeface="Arial" panose="020B0604020202020204" pitchFamily="34" charset="0"/>
              <a:buChar char="•"/>
              <a:tabLst>
                <a:tab pos="1208405" algn="ctr"/>
              </a:tabLst>
              <a:defRPr sz="1300" baseline="0"/>
            </a:lvl4pPr>
            <a:lvl5pPr marL="525780" indent="-171450">
              <a:buFont typeface="Arial" panose="020B0604020202020204" pitchFamily="34" charset="0"/>
              <a:buChar char="•"/>
              <a:tabLst>
                <a:tab pos="1208405" algn="ctr"/>
              </a:tabLst>
              <a:defRPr sz="1300" baseline="0"/>
            </a:lvl5pPr>
          </a:lstStyle>
          <a:p>
            <a:pPr lvl="0"/>
            <a:r>
              <a:rPr lang="zh-CN" altLang="en-US" dirty="0"/>
              <a:t>单击此处添加文本</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微软雅黑" panose="020B0503020204020204" pitchFamily="34" charset="-122"/>
                <a:ea typeface="微软雅黑" panose="020B0503020204020204" pitchFamily="34" charset="-122"/>
              </a:defRPr>
            </a:lvl1pPr>
            <a:lvl2pPr marL="593725" indent="0" algn="ctr">
              <a:buNone/>
              <a:defRPr sz="2600"/>
            </a:lvl2pPr>
            <a:lvl3pPr marL="1188085" indent="0" algn="ctr">
              <a:buNone/>
              <a:defRPr sz="2340"/>
            </a:lvl3pPr>
            <a:lvl4pPr marL="1781810" indent="0" algn="ctr">
              <a:buNone/>
              <a:defRPr sz="2080"/>
            </a:lvl4pPr>
            <a:lvl5pPr marL="2375535" indent="0" algn="ctr">
              <a:buNone/>
              <a:defRPr sz="2080"/>
            </a:lvl5pPr>
            <a:lvl6pPr marL="2969260" indent="0" algn="ctr">
              <a:buNone/>
              <a:defRPr sz="2080"/>
            </a:lvl6pPr>
            <a:lvl7pPr marL="3563620" indent="0" algn="ctr">
              <a:buNone/>
              <a:defRPr sz="2080"/>
            </a:lvl7pPr>
            <a:lvl8pPr marL="4157345" indent="0" algn="ctr">
              <a:buNone/>
              <a:defRPr sz="2080"/>
            </a:lvl8pPr>
            <a:lvl9pPr marL="4751070" indent="0" algn="ctr">
              <a:buNone/>
              <a:defRPr sz="2080"/>
            </a:lvl9pPr>
          </a:lstStyle>
          <a:p>
            <a:r>
              <a:rPr lang="zh-CN" altLang="en-US" dirty="0"/>
              <a:t>单击此处添加标题</a:t>
            </a:r>
            <a:endParaRPr lang="en-US" dirty="0"/>
          </a:p>
        </p:txBody>
      </p:sp>
      <p:sp>
        <p:nvSpPr>
          <p:cNvPr id="7" name="Content Placeholder 2"/>
          <p:cNvSpPr>
            <a:spLocks noGrp="1"/>
          </p:cNvSpPr>
          <p:nvPr>
            <p:ph idx="10" hasCustomPrompt="1"/>
          </p:nvPr>
        </p:nvSpPr>
        <p:spPr>
          <a:xfrm>
            <a:off x="736908" y="1501989"/>
            <a:ext cx="10733557" cy="4690459"/>
          </a:xfrm>
          <a:prstGeom prst="rect">
            <a:avLst/>
          </a:prstGeom>
        </p:spPr>
        <p:txBody>
          <a:bodyPr lIns="0" tIns="0" rIns="0" bIns="0"/>
          <a:lstStyle>
            <a:lvl1pPr marL="12065" indent="0">
              <a:lnSpc>
                <a:spcPct val="100000"/>
              </a:lnSpc>
              <a:spcBef>
                <a:spcPts val="0"/>
              </a:spcBef>
              <a:buFontTx/>
              <a:buNone/>
              <a:tabLst>
                <a:tab pos="1208405" algn="ctr"/>
              </a:tabLst>
              <a:defRPr sz="18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25780" indent="-171450">
              <a:buFont typeface="Arial" panose="020B0604020202020204" pitchFamily="34" charset="0"/>
              <a:buChar char="•"/>
              <a:tabLst>
                <a:tab pos="1208405" algn="ctr"/>
              </a:tabLst>
              <a:defRPr sz="1300" baseline="0"/>
            </a:lvl2pPr>
            <a:lvl3pPr marL="525780" indent="-171450">
              <a:buFont typeface="Arial" panose="020B0604020202020204" pitchFamily="34" charset="0"/>
              <a:buChar char="•"/>
              <a:tabLst>
                <a:tab pos="1208405" algn="ctr"/>
              </a:tabLst>
              <a:defRPr sz="1300" baseline="0"/>
            </a:lvl3pPr>
            <a:lvl4pPr marL="525780" indent="-171450">
              <a:buFont typeface="Arial" panose="020B0604020202020204" pitchFamily="34" charset="0"/>
              <a:buChar char="•"/>
              <a:tabLst>
                <a:tab pos="1208405" algn="ctr"/>
              </a:tabLst>
              <a:defRPr sz="1300" baseline="0"/>
            </a:lvl4pPr>
            <a:lvl5pPr marL="525780" indent="-171450">
              <a:buFont typeface="Arial" panose="020B0604020202020204" pitchFamily="34" charset="0"/>
              <a:buChar char="•"/>
              <a:tabLst>
                <a:tab pos="1208405" algn="ctr"/>
              </a:tabLst>
              <a:defRPr sz="1300" baseline="0"/>
            </a:lvl5pPr>
          </a:lstStyle>
          <a:p>
            <a:pPr lvl="0"/>
            <a:r>
              <a:rPr lang="zh-CN" altLang="en-US" dirty="0"/>
              <a:t>单击此处添加文本</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endParaRPr lang="en-US" sz="494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7.png"/><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6146" name="Picture 2" descr="C:\Users\q00464724\AppData\Roaming\eSpace_Desktop\UserData\q00464724\imagefiles\originalImgfiles\D4027C3C-C7FE-4159-8B4B-479CC5ADE65F.JP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588" y="0"/>
            <a:ext cx="12193587" cy="6858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1188085"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7180" indent="-297180" algn="l" defTabSz="1188085" rtl="0" eaLnBrk="1" latinLnBrk="0" hangingPunct="1">
        <a:lnSpc>
          <a:spcPct val="90000"/>
        </a:lnSpc>
        <a:spcBef>
          <a:spcPts val="1300"/>
        </a:spcBef>
        <a:buFont typeface="Arial" panose="020B0604020202020204" pitchFamily="34" charset="0"/>
        <a:buChar char="•"/>
        <a:defRPr sz="3635" kern="1200">
          <a:solidFill>
            <a:schemeClr val="tx1"/>
          </a:solidFill>
          <a:latin typeface="+mn-lt"/>
          <a:ea typeface="+mn-ea"/>
          <a:cs typeface="+mn-cs"/>
        </a:defRPr>
      </a:lvl1pPr>
      <a:lvl2pPr marL="890905" indent="-297180" algn="l" defTabSz="1188085" rtl="0" eaLnBrk="1" latinLnBrk="0" hangingPunct="1">
        <a:lnSpc>
          <a:spcPct val="90000"/>
        </a:lnSpc>
        <a:spcBef>
          <a:spcPts val="650"/>
        </a:spcBef>
        <a:buFont typeface="Arial" panose="020B0604020202020204" pitchFamily="34" charset="0"/>
        <a:buChar char="•"/>
        <a:defRPr sz="3120" kern="1200">
          <a:solidFill>
            <a:schemeClr val="tx1"/>
          </a:solidFill>
          <a:latin typeface="+mn-lt"/>
          <a:ea typeface="+mn-ea"/>
          <a:cs typeface="+mn-cs"/>
        </a:defRPr>
      </a:lvl2pPr>
      <a:lvl3pPr marL="1484630" indent="-297180" algn="l" defTabSz="1188085" rtl="0" eaLnBrk="1" latinLnBrk="0" hangingPunct="1">
        <a:lnSpc>
          <a:spcPct val="90000"/>
        </a:lnSpc>
        <a:spcBef>
          <a:spcPts val="650"/>
        </a:spcBef>
        <a:buFont typeface="Arial" panose="020B0604020202020204" pitchFamily="34" charset="0"/>
        <a:buChar char="•"/>
        <a:defRPr sz="2600" kern="1200">
          <a:solidFill>
            <a:schemeClr val="tx1"/>
          </a:solidFill>
          <a:latin typeface="+mn-lt"/>
          <a:ea typeface="+mn-ea"/>
          <a:cs typeface="+mn-cs"/>
        </a:defRPr>
      </a:lvl3pPr>
      <a:lvl4pPr marL="207835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4pPr>
      <a:lvl5pPr marL="267271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smtClean="0">
                <a:solidFill>
                  <a:srgbClr val="1D1D1B"/>
                </a:solidFill>
                <a:latin typeface="Arial" panose="020B0604020202020204" pitchFamily="34" charset="0"/>
                <a:cs typeface="Arial" panose="020B0604020202020204" pitchFamily="34" charset="0"/>
              </a:rPr>
            </a:fld>
            <a:endParaRPr lang="en-US" sz="975"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6278" y="2931937"/>
            <a:ext cx="1982916"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186C</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200/16/46</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5"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185C</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 199/0/11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6" name="文本框 31"/>
              <p:cNvSpPr txBox="1"/>
              <p:nvPr userDrawn="1"/>
            </p:nvSpPr>
            <p:spPr>
              <a:xfrm>
                <a:off x="12326898" y="2207613"/>
                <a:ext cx="384721" cy="153888"/>
              </a:xfrm>
              <a:prstGeom prst="rect">
                <a:avLst/>
              </a:prstGeom>
              <a:noFill/>
            </p:spPr>
            <p:txBody>
              <a:bodyPr wrap="none" lIns="0" tIns="0" rIns="0" bIns="0" rtlCol="0">
                <a:spAutoFit/>
              </a:bodyPr>
              <a:lstStyle/>
              <a:p>
                <a:pPr algn="ctr">
                  <a:lnSpc>
                    <a:spcPct val="100000"/>
                  </a:lnSpc>
                </a:pPr>
                <a:r>
                  <a:rPr kumimoji="1" lang="zh-CN" altLang="en-US" sz="1000" dirty="0">
                    <a:solidFill>
                      <a:schemeClr val="tx1"/>
                    </a:solidFill>
                    <a:latin typeface="微软雅黑" panose="020B0503020204020204" pitchFamily="34" charset="-122"/>
                    <a:ea typeface="微软雅黑" panose="020B0503020204020204" pitchFamily="34" charset="-122"/>
                  </a:rPr>
                  <a:t>品牌色</a:t>
                </a:r>
                <a:endParaRPr kumimoji="1" lang="zh-CN" altLang="en-US" sz="1000"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userDrawn="1"/>
          </p:nvGrpSpPr>
          <p:grpSpPr>
            <a:xfrm>
              <a:off x="12216278" y="3080825"/>
              <a:ext cx="1982912" cy="3785795"/>
              <a:chOff x="12216278" y="3080825"/>
              <a:chExt cx="1982912" cy="3785795"/>
            </a:xfrm>
          </p:grpSpPr>
          <p:sp>
            <p:nvSpPr>
              <p:cNvPr id="28"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234</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90/79</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9"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120</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0/15</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0" name="文本框 15"/>
              <p:cNvSpPr txBox="1"/>
              <p:nvPr userDrawn="1"/>
            </p:nvSpPr>
            <p:spPr>
              <a:xfrm>
                <a:off x="12216278" y="3080825"/>
                <a:ext cx="569387" cy="153888"/>
              </a:xfrm>
              <a:prstGeom prst="rect">
                <a:avLst/>
              </a:prstGeom>
              <a:noFill/>
            </p:spPr>
            <p:txBody>
              <a:bodyPr wrap="square" lIns="0" tIns="0" rIns="0" bIns="0" rtlCol="0" anchor="b" anchorCtr="0">
                <a:spAutoFit/>
              </a:bodyPr>
              <a:lstStyle/>
              <a:p>
                <a:pPr algn="ctr">
                  <a:lnSpc>
                    <a:spcPct val="100000"/>
                  </a:lnSpc>
                </a:pPr>
                <a:r>
                  <a:rPr kumimoji="1" lang="zh-CN" altLang="en-US" sz="1000" dirty="0">
                    <a:solidFill>
                      <a:schemeClr val="tx1"/>
                    </a:solidFill>
                    <a:latin typeface="微软雅黑" panose="020B0503020204020204" pitchFamily="34" charset="-122"/>
                    <a:ea typeface="微软雅黑" panose="020B0503020204020204" pitchFamily="34" charset="-122"/>
                  </a:rPr>
                  <a:t>辅助色</a:t>
                </a:r>
                <a:endParaRPr kumimoji="1"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1"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248</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181/60</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2"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235</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92/1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3"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137/137/137</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35/24/21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 221</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221/221</a:t>
                </a:r>
                <a:endPar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36"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233</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140/128</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159</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0/1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8"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 245</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220/87</a:t>
                </a:r>
                <a:endPar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39"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240</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133/0</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0"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181</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181/181</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 89</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rPr>
                  <a:t>87/87</a:t>
                </a:r>
                <a:endParaRPr kumimoji="1" lang="en-US" altLang="zh-CN" sz="7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RGB</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 255</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a:t>
                </a:r>
                <a:r>
                  <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rPr>
                  <a:t>255/255</a:t>
                </a:r>
                <a:endParaRPr kumimoji="1" lang="en-US" altLang="zh-CN" sz="7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spTree>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l" defTabSz="1188085"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7180" indent="-297180" algn="l" defTabSz="1188085" rtl="0" eaLnBrk="1" latinLnBrk="0" hangingPunct="1">
        <a:lnSpc>
          <a:spcPct val="90000"/>
        </a:lnSpc>
        <a:spcBef>
          <a:spcPts val="1300"/>
        </a:spcBef>
        <a:buFont typeface="Arial" panose="020B0604020202020204" pitchFamily="34" charset="0"/>
        <a:buChar char="•"/>
        <a:defRPr sz="3635" kern="1200">
          <a:solidFill>
            <a:schemeClr val="tx1"/>
          </a:solidFill>
          <a:latin typeface="+mn-lt"/>
          <a:ea typeface="+mn-ea"/>
          <a:cs typeface="+mn-cs"/>
        </a:defRPr>
      </a:lvl1pPr>
      <a:lvl2pPr marL="890905" indent="-297180" algn="l" defTabSz="1188085" rtl="0" eaLnBrk="1" latinLnBrk="0" hangingPunct="1">
        <a:lnSpc>
          <a:spcPct val="90000"/>
        </a:lnSpc>
        <a:spcBef>
          <a:spcPts val="650"/>
        </a:spcBef>
        <a:buFont typeface="Arial" panose="020B0604020202020204" pitchFamily="34" charset="0"/>
        <a:buChar char="•"/>
        <a:defRPr sz="3120" kern="1200">
          <a:solidFill>
            <a:schemeClr val="tx1"/>
          </a:solidFill>
          <a:latin typeface="+mn-lt"/>
          <a:ea typeface="+mn-ea"/>
          <a:cs typeface="+mn-cs"/>
        </a:defRPr>
      </a:lvl2pPr>
      <a:lvl3pPr marL="1484630" indent="-297180" algn="l" defTabSz="1188085" rtl="0" eaLnBrk="1" latinLnBrk="0" hangingPunct="1">
        <a:lnSpc>
          <a:spcPct val="90000"/>
        </a:lnSpc>
        <a:spcBef>
          <a:spcPts val="650"/>
        </a:spcBef>
        <a:buFont typeface="Arial" panose="020B0604020202020204" pitchFamily="34" charset="0"/>
        <a:buChar char="•"/>
        <a:defRPr sz="2600" kern="1200">
          <a:solidFill>
            <a:schemeClr val="tx1"/>
          </a:solidFill>
          <a:latin typeface="+mn-lt"/>
          <a:ea typeface="+mn-ea"/>
          <a:cs typeface="+mn-cs"/>
        </a:defRPr>
      </a:lvl3pPr>
      <a:lvl4pPr marL="207835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4pPr>
      <a:lvl5pPr marL="267271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1188085" rtl="0" eaLnBrk="1" latinLnBrk="0" hangingPunct="1">
        <a:lnSpc>
          <a:spcPct val="90000"/>
        </a:lnSpc>
        <a:spcBef>
          <a:spcPct val="0"/>
        </a:spcBef>
        <a:buNone/>
        <a:defRPr sz="5000" b="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09629" y="468675"/>
            <a:ext cx="11377506" cy="104227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09680" y="1599829"/>
            <a:ext cx="10977404" cy="452650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7" name="直接连接符 6"/>
          <p:cNvCxnSpPr/>
          <p:nvPr userDrawn="1"/>
        </p:nvCxnSpPr>
        <p:spPr>
          <a:xfrm>
            <a:off x="302459" y="468675"/>
            <a:ext cx="11541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5"/>
          <p:cNvSpPr>
            <a:spLocks noChangeArrowheads="1"/>
          </p:cNvSpPr>
          <p:nvPr userDrawn="1"/>
        </p:nvSpPr>
        <p:spPr bwMode="auto">
          <a:xfrm>
            <a:off x="3040917" y="6537794"/>
            <a:ext cx="272090" cy="195898"/>
          </a:xfrm>
          <a:prstGeom prst="rect">
            <a:avLst/>
          </a:prstGeom>
          <a:noFill/>
          <a:ln w="9525">
            <a:noFill/>
            <a:miter lim="800000"/>
          </a:ln>
        </p:spPr>
        <p:txBody>
          <a:bodyPr lIns="0" tIns="0" rIns="0" bIns="0"/>
          <a:lstStyle/>
          <a:p>
            <a:pPr defTabSz="1219200" eaLnBrk="0" hangingPunct="0">
              <a:lnSpc>
                <a:spcPct val="85000"/>
              </a:lnSpc>
              <a:defRPr/>
            </a:pPr>
            <a:fld id="{F350CB96-EF0E-44F1-90D2-2D2DCEB1810F}" type="slidenum">
              <a:rPr lang="de-DE" altLang="zh-CN" sz="900" smtClean="0">
                <a:solidFill>
                  <a:prstClr val="white">
                    <a:lumMod val="65000"/>
                  </a:prstClr>
                </a:solidFill>
              </a:rPr>
            </a:fld>
            <a:endParaRPr lang="en-GB" altLang="zh-CN" sz="900" dirty="0">
              <a:solidFill>
                <a:prstClr val="white">
                  <a:lumMod val="65000"/>
                </a:prstClr>
              </a:solidFill>
            </a:endParaRPr>
          </a:p>
        </p:txBody>
      </p:sp>
      <p:cxnSp>
        <p:nvCxnSpPr>
          <p:cNvPr id="11" name="直接连接符 10"/>
          <p:cNvCxnSpPr/>
          <p:nvPr userDrawn="1"/>
        </p:nvCxnSpPr>
        <p:spPr>
          <a:xfrm>
            <a:off x="327862" y="6371800"/>
            <a:ext cx="115410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片 11" descr="leading-new-ict.png"/>
          <p:cNvPicPr>
            <a:picLocks noChangeAspect="1"/>
          </p:cNvPicPr>
          <p:nvPr userDrawn="1"/>
        </p:nvPicPr>
        <p:blipFill>
          <a:blip r:embed="rId5" cstate="print"/>
          <a:stretch>
            <a:fillRect/>
          </a:stretch>
        </p:blipFill>
        <p:spPr>
          <a:xfrm>
            <a:off x="10436944" y="243378"/>
            <a:ext cx="1431957" cy="107975"/>
          </a:xfrm>
          <a:prstGeom prst="rect">
            <a:avLst/>
          </a:prstGeom>
        </p:spPr>
      </p:pic>
      <p:sp>
        <p:nvSpPr>
          <p:cNvPr id="13" name="TextBox 12"/>
          <p:cNvSpPr txBox="1"/>
          <p:nvPr userDrawn="1"/>
        </p:nvSpPr>
        <p:spPr>
          <a:xfrm>
            <a:off x="-2903791" y="165062"/>
            <a:ext cx="2903791" cy="8452730"/>
          </a:xfrm>
          <a:prstGeom prst="rect">
            <a:avLst/>
          </a:prstGeom>
          <a:noFill/>
        </p:spPr>
        <p:txBody>
          <a:bodyPr wrap="square" rtlCol="0">
            <a:spAutoFit/>
          </a:bodyPr>
          <a:lstStyle/>
          <a:p>
            <a:pPr defTabSz="1219200">
              <a:lnSpc>
                <a:spcPct val="150000"/>
              </a:lnSpc>
            </a:pPr>
            <a:r>
              <a:rPr lang="zh-CN" altLang="en-US" sz="1400" dirty="0">
                <a:solidFill>
                  <a:prstClr val="white"/>
                </a:solidFill>
              </a:rPr>
              <a:t>排版：</a:t>
            </a:r>
            <a:r>
              <a:rPr lang="zh-CN" altLang="en-US" sz="1400" b="1" dirty="0">
                <a:solidFill>
                  <a:prstClr val="white"/>
                </a:solidFill>
              </a:rPr>
              <a:t>左对齐</a:t>
            </a:r>
            <a:endParaRPr lang="en-US" altLang="zh-CN" sz="1400" b="1" dirty="0">
              <a:solidFill>
                <a:prstClr val="white"/>
              </a:solidFill>
            </a:endParaRPr>
          </a:p>
          <a:p>
            <a:pPr defTabSz="1219200">
              <a:lnSpc>
                <a:spcPct val="150000"/>
              </a:lnSpc>
            </a:pPr>
            <a:r>
              <a:rPr lang="zh-CN" altLang="en-US" sz="1400" dirty="0">
                <a:solidFill>
                  <a:prstClr val="white"/>
                </a:solidFill>
              </a:rPr>
              <a:t>中文字体：</a:t>
            </a:r>
            <a:r>
              <a:rPr lang="zh-CN" altLang="en-US" sz="1400" b="1" dirty="0">
                <a:solidFill>
                  <a:prstClr val="white"/>
                </a:solidFill>
              </a:rPr>
              <a:t>微软雅黑</a:t>
            </a:r>
            <a:endParaRPr lang="en-US" altLang="zh-CN" sz="1400" dirty="0">
              <a:solidFill>
                <a:prstClr val="white"/>
              </a:solidFill>
            </a:endParaRPr>
          </a:p>
          <a:p>
            <a:pPr defTabSz="1219200">
              <a:lnSpc>
                <a:spcPct val="150000"/>
              </a:lnSpc>
            </a:pPr>
            <a:r>
              <a:rPr lang="zh-CN" altLang="en-US" sz="1400" dirty="0">
                <a:solidFill>
                  <a:prstClr val="white"/>
                </a:solidFill>
              </a:rPr>
              <a:t>英文字体：</a:t>
            </a:r>
            <a:r>
              <a:rPr lang="en-US" altLang="zh-CN" sz="1400" b="1" dirty="0">
                <a:solidFill>
                  <a:prstClr val="white"/>
                </a:solidFill>
              </a:rPr>
              <a:t>Arial</a:t>
            </a:r>
            <a:endParaRPr lang="en-US" altLang="zh-CN" sz="1400" dirty="0">
              <a:solidFill>
                <a:prstClr val="white"/>
              </a:solidFill>
            </a:endParaRPr>
          </a:p>
          <a:p>
            <a:pPr defTabSz="1219200">
              <a:lnSpc>
                <a:spcPct val="150000"/>
              </a:lnSpc>
            </a:pPr>
            <a:r>
              <a:rPr lang="zh-CN" altLang="en-US" sz="1400" dirty="0">
                <a:solidFill>
                  <a:prstClr val="white"/>
                </a:solidFill>
              </a:rPr>
              <a:t>正文颜色：</a:t>
            </a:r>
            <a:r>
              <a:rPr lang="en-US" altLang="zh-CN" sz="1400" b="1" dirty="0">
                <a:solidFill>
                  <a:prstClr val="white"/>
                </a:solidFill>
              </a:rPr>
              <a:t>RGB: 89;89;89    </a:t>
            </a:r>
            <a:endParaRPr lang="en-US" altLang="zh-CN" sz="1400" b="1" dirty="0">
              <a:solidFill>
                <a:prstClr val="white"/>
              </a:solidFill>
            </a:endParaRPr>
          </a:p>
          <a:p>
            <a:pPr defTabSz="1219200">
              <a:lnSpc>
                <a:spcPct val="150000"/>
              </a:lnSpc>
            </a:pPr>
            <a:r>
              <a:rPr lang="zh-CN" altLang="en-US" sz="1400" dirty="0">
                <a:solidFill>
                  <a:prstClr val="white"/>
                </a:solidFill>
              </a:rPr>
              <a:t>标题</a:t>
            </a:r>
            <a:r>
              <a:rPr lang="en-US" altLang="zh-CN" sz="1400" dirty="0">
                <a:solidFill>
                  <a:prstClr val="white"/>
                </a:solidFill>
              </a:rPr>
              <a:t>/</a:t>
            </a:r>
            <a:r>
              <a:rPr lang="zh-CN" altLang="en-US" sz="1400" dirty="0">
                <a:solidFill>
                  <a:prstClr val="white"/>
                </a:solidFill>
              </a:rPr>
              <a:t>强调颜色</a:t>
            </a:r>
            <a:r>
              <a:rPr lang="en-US" altLang="zh-CN" sz="1400" dirty="0">
                <a:solidFill>
                  <a:prstClr val="white"/>
                </a:solidFill>
              </a:rPr>
              <a:t>: </a:t>
            </a:r>
            <a:r>
              <a:rPr lang="en-US" altLang="zh-CN" sz="1400" b="1" dirty="0">
                <a:solidFill>
                  <a:prstClr val="white"/>
                </a:solidFill>
              </a:rPr>
              <a:t>RGB: 0;0;0</a:t>
            </a:r>
            <a:endParaRPr lang="en-US" altLang="zh-CN" sz="1400" b="1" dirty="0">
              <a:solidFill>
                <a:prstClr val="white"/>
              </a:solidFill>
            </a:endParaRPr>
          </a:p>
          <a:p>
            <a:pPr defTabSz="1219200">
              <a:lnSpc>
                <a:spcPct val="150000"/>
              </a:lnSpc>
              <a:defRPr/>
            </a:pPr>
            <a:r>
              <a:rPr lang="zh-CN" altLang="en-US" sz="1400" dirty="0">
                <a:solidFill>
                  <a:prstClr val="white"/>
                </a:solidFill>
              </a:rPr>
              <a:t>分隔线条颜色： </a:t>
            </a:r>
            <a:r>
              <a:rPr lang="en-US" altLang="zh-CN" sz="1400" b="1" dirty="0">
                <a:solidFill>
                  <a:prstClr val="white"/>
                </a:solidFill>
              </a:rPr>
              <a:t>RGB: 166;166;166</a:t>
            </a:r>
            <a:endParaRPr lang="en-US" altLang="zh-CN" sz="1400" b="1" dirty="0">
              <a:solidFill>
                <a:prstClr val="white"/>
              </a:solidFill>
            </a:endParaRPr>
          </a:p>
          <a:p>
            <a:pPr defTabSz="1219200">
              <a:lnSpc>
                <a:spcPct val="150000"/>
              </a:lnSpc>
              <a:defRPr/>
            </a:pPr>
            <a:r>
              <a:rPr lang="zh-CN" altLang="en-US" sz="1400" dirty="0">
                <a:solidFill>
                  <a:prstClr val="white"/>
                </a:solidFill>
              </a:rPr>
              <a:t>分隔线条线粗： </a:t>
            </a:r>
            <a:r>
              <a:rPr lang="en-US" altLang="zh-CN" sz="1400" b="1" dirty="0">
                <a:solidFill>
                  <a:prstClr val="white"/>
                </a:solidFill>
              </a:rPr>
              <a:t>0.75</a:t>
            </a:r>
            <a:r>
              <a:rPr lang="zh-CN" altLang="en-US" sz="1400" b="1" dirty="0">
                <a:solidFill>
                  <a:prstClr val="white"/>
                </a:solidFill>
              </a:rPr>
              <a:t>磅</a:t>
            </a:r>
            <a:endParaRPr lang="en-US" altLang="zh-CN" sz="1400" b="1" dirty="0">
              <a:solidFill>
                <a:prstClr val="white"/>
              </a:solidFill>
            </a:endParaRPr>
          </a:p>
          <a:p>
            <a:pPr defTabSz="1219200">
              <a:lnSpc>
                <a:spcPct val="150000"/>
              </a:lnSpc>
              <a:defRPr/>
            </a:pPr>
            <a:r>
              <a:rPr lang="zh-CN" altLang="en-US" sz="1400" dirty="0">
                <a:solidFill>
                  <a:prstClr val="white"/>
                </a:solidFill>
              </a:rPr>
              <a:t>用做画面色块使用，三种颜色请搭配使用，同一个页面颜色不能重复使用</a:t>
            </a:r>
            <a:endParaRPr lang="en-US" altLang="zh-CN" sz="1400" dirty="0">
              <a:solidFill>
                <a:prstClr val="white"/>
              </a:solidFill>
            </a:endParaRPr>
          </a:p>
          <a:p>
            <a:pPr defTabSz="1219200">
              <a:lnSpc>
                <a:spcPct val="150000"/>
              </a:lnSpc>
              <a:defRPr/>
            </a:pPr>
            <a:r>
              <a:rPr lang="zh-CN" altLang="en-US" sz="1400" dirty="0">
                <a:solidFill>
                  <a:prstClr val="white"/>
                </a:solidFill>
              </a:rPr>
              <a:t>图形与文字搭配做底色使用，深浅搭配使用</a:t>
            </a:r>
            <a:endParaRPr lang="en-US" altLang="zh-CN" sz="1400" dirty="0">
              <a:solidFill>
                <a:prstClr val="white"/>
              </a:solidFill>
            </a:endParaRPr>
          </a:p>
          <a:p>
            <a:pPr defTabSz="1219200">
              <a:lnSpc>
                <a:spcPct val="150000"/>
              </a:lnSpc>
              <a:defRPr/>
            </a:pPr>
            <a:r>
              <a:rPr lang="zh-CN" altLang="en-US" sz="1400" dirty="0">
                <a:solidFill>
                  <a:prstClr val="white"/>
                </a:solidFill>
              </a:rPr>
              <a:t>红色仅作局部小范围点缀</a:t>
            </a:r>
            <a:endParaRPr lang="zh-CN" altLang="en-US" sz="1400" dirty="0">
              <a:solidFill>
                <a:prstClr val="white"/>
              </a:solidFill>
            </a:endParaRPr>
          </a:p>
          <a:p>
            <a:pPr defTabSz="1219200">
              <a:lnSpc>
                <a:spcPct val="150000"/>
              </a:lnSpc>
              <a:defRPr/>
            </a:pPr>
            <a:r>
              <a:rPr lang="zh-CN" altLang="en-US" sz="1400" dirty="0">
                <a:solidFill>
                  <a:prstClr val="white"/>
                </a:solidFill>
              </a:rPr>
              <a:t>渐变色只用在数据图形的展示方面</a:t>
            </a:r>
            <a:endParaRPr lang="en-US" altLang="zh-CN" sz="1400" dirty="0">
              <a:solidFill>
                <a:prstClr val="white"/>
              </a:solidFill>
            </a:endParaRPr>
          </a:p>
          <a:p>
            <a:pPr defTabSz="1219200">
              <a:lnSpc>
                <a:spcPct val="150000"/>
              </a:lnSpc>
              <a:defRPr/>
            </a:pPr>
            <a:r>
              <a:rPr lang="zh-CN" altLang="en-US" sz="1400" dirty="0">
                <a:solidFill>
                  <a:prstClr val="white"/>
                </a:solidFill>
              </a:rPr>
              <a:t>图标：整个胶片出现的图标，使用线稿效果，增加圆形线圈加以辅助；</a:t>
            </a:r>
            <a:endParaRPr lang="zh-CN" altLang="en-US" sz="1400" dirty="0">
              <a:solidFill>
                <a:prstClr val="white"/>
              </a:solidFill>
            </a:endParaRPr>
          </a:p>
          <a:p>
            <a:pPr defTabSz="1219200">
              <a:lnSpc>
                <a:spcPct val="150000"/>
              </a:lnSpc>
              <a:defRPr/>
            </a:pPr>
            <a:r>
              <a:rPr lang="zh-CN" altLang="en-US" sz="1400" dirty="0">
                <a:solidFill>
                  <a:prstClr val="white"/>
                </a:solidFill>
              </a:rPr>
              <a:t>图标尺寸为三种</a:t>
            </a:r>
            <a:r>
              <a:rPr lang="en-US" altLang="zh-CN" sz="1400" b="1" dirty="0">
                <a:solidFill>
                  <a:prstClr val="white"/>
                </a:solidFill>
              </a:rPr>
              <a:t>2.4x2.4cm</a:t>
            </a:r>
            <a:r>
              <a:rPr lang="zh-CN" altLang="en-US" sz="1400" b="1" dirty="0">
                <a:solidFill>
                  <a:prstClr val="white"/>
                </a:solidFill>
              </a:rPr>
              <a:t>，</a:t>
            </a:r>
            <a:r>
              <a:rPr lang="en-US" altLang="zh-CN" sz="1400" b="1" dirty="0">
                <a:solidFill>
                  <a:prstClr val="white"/>
                </a:solidFill>
              </a:rPr>
              <a:t>1.6x1.6cm</a:t>
            </a:r>
            <a:r>
              <a:rPr lang="zh-CN" altLang="en-US" sz="1400" b="1" dirty="0">
                <a:solidFill>
                  <a:prstClr val="white"/>
                </a:solidFill>
              </a:rPr>
              <a:t>，</a:t>
            </a:r>
            <a:r>
              <a:rPr lang="en-US" altLang="zh-CN" sz="1400" b="1" dirty="0">
                <a:solidFill>
                  <a:prstClr val="white"/>
                </a:solidFill>
              </a:rPr>
              <a:t>0.9x0.9cm</a:t>
            </a:r>
            <a:endParaRPr lang="en-US" altLang="zh-CN" sz="1400" b="1" dirty="0">
              <a:solidFill>
                <a:prstClr val="white"/>
              </a:solidFill>
            </a:endParaRPr>
          </a:p>
          <a:p>
            <a:pPr defTabSz="1219200">
              <a:lnSpc>
                <a:spcPct val="150000"/>
              </a:lnSpc>
              <a:defRPr/>
            </a:pPr>
            <a:r>
              <a:rPr lang="zh-CN" altLang="en-US" sz="1400" dirty="0">
                <a:solidFill>
                  <a:prstClr val="white"/>
                </a:solidFill>
              </a:rPr>
              <a:t>图片：</a:t>
            </a:r>
            <a:r>
              <a:rPr lang="zh-CN" altLang="en-US" sz="1400" b="1" dirty="0">
                <a:solidFill>
                  <a:prstClr val="white"/>
                </a:solidFill>
              </a:rPr>
              <a:t>选择亮度高、自然化的图片；</a:t>
            </a:r>
            <a:endParaRPr lang="zh-CN" altLang="en-US" sz="1400" b="1" dirty="0">
              <a:solidFill>
                <a:prstClr val="white"/>
              </a:solidFill>
            </a:endParaRPr>
          </a:p>
          <a:p>
            <a:pPr defTabSz="1219200">
              <a:lnSpc>
                <a:spcPct val="150000"/>
              </a:lnSpc>
              <a:defRPr/>
            </a:pPr>
            <a:endParaRPr lang="en-US" altLang="zh-CN" sz="1400" dirty="0">
              <a:solidFill>
                <a:prstClr val="white"/>
              </a:solidFill>
            </a:endParaRPr>
          </a:p>
          <a:p>
            <a:pPr defTabSz="1219200">
              <a:lnSpc>
                <a:spcPct val="150000"/>
              </a:lnSpc>
              <a:defRPr/>
            </a:pPr>
            <a:endParaRPr lang="zh-CN" altLang="en-US" sz="1400" dirty="0">
              <a:solidFill>
                <a:prstClr val="white"/>
              </a:solidFill>
            </a:endParaRPr>
          </a:p>
          <a:p>
            <a:pPr defTabSz="1219200">
              <a:lnSpc>
                <a:spcPct val="150000"/>
              </a:lnSpc>
              <a:defRPr/>
            </a:pPr>
            <a:endParaRPr lang="zh-CN" altLang="en-US" sz="1400" dirty="0">
              <a:solidFill>
                <a:prstClr val="white"/>
              </a:solidFill>
            </a:endParaRPr>
          </a:p>
          <a:p>
            <a:pPr defTabSz="1219200">
              <a:lnSpc>
                <a:spcPct val="150000"/>
              </a:lnSpc>
              <a:defRPr/>
            </a:pPr>
            <a:endParaRPr lang="zh-CN" altLang="en-US" sz="1400" dirty="0">
              <a:solidFill>
                <a:prstClr val="white"/>
              </a:solidFill>
            </a:endParaRPr>
          </a:p>
          <a:p>
            <a:pPr defTabSz="1219200">
              <a:lnSpc>
                <a:spcPct val="150000"/>
              </a:lnSpc>
              <a:defRPr/>
            </a:pPr>
            <a:endParaRPr lang="en-US" altLang="zh-CN" sz="1400" dirty="0">
              <a:solidFill>
                <a:prstClr val="white"/>
              </a:solidFill>
            </a:endParaRPr>
          </a:p>
          <a:p>
            <a:pPr defTabSz="1219200">
              <a:lnSpc>
                <a:spcPct val="150000"/>
              </a:lnSpc>
            </a:pPr>
            <a:endParaRPr lang="zh-CN" altLang="en-US" sz="1400" dirty="0">
              <a:solidFill>
                <a:prstClr val="white"/>
              </a:solidFill>
            </a:endParaRPr>
          </a:p>
        </p:txBody>
      </p:sp>
      <p:sp>
        <p:nvSpPr>
          <p:cNvPr id="14" name="矩形 13"/>
          <p:cNvSpPr/>
          <p:nvPr userDrawn="1"/>
        </p:nvSpPr>
        <p:spPr>
          <a:xfrm>
            <a:off x="14452317" y="1510950"/>
            <a:ext cx="360047" cy="359917"/>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sym typeface="Arial" panose="020B0604020202020204"/>
            </a:endParaRPr>
          </a:p>
        </p:txBody>
      </p:sp>
      <p:sp>
        <p:nvSpPr>
          <p:cNvPr id="15" name="矩形 14"/>
          <p:cNvSpPr/>
          <p:nvPr userDrawn="1"/>
        </p:nvSpPr>
        <p:spPr>
          <a:xfrm>
            <a:off x="14452317" y="981295"/>
            <a:ext cx="360047" cy="359917"/>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16" name="矩形 15"/>
          <p:cNvSpPr/>
          <p:nvPr userDrawn="1"/>
        </p:nvSpPr>
        <p:spPr>
          <a:xfrm>
            <a:off x="14452317" y="468977"/>
            <a:ext cx="360047" cy="359917"/>
          </a:xfrm>
          <a:prstGeom prst="rect">
            <a:avLst/>
          </a:prstGeom>
          <a:gradFill flip="none" rotWithShape="1">
            <a:gsLst>
              <a:gs pos="0">
                <a:srgbClr val="94A5B8"/>
              </a:gs>
              <a:gs pos="100000">
                <a:srgbClr val="7A8E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endParaRPr>
          </a:p>
        </p:txBody>
      </p:sp>
      <p:sp>
        <p:nvSpPr>
          <p:cNvPr id="17" name="矩形 16"/>
          <p:cNvSpPr/>
          <p:nvPr userDrawn="1"/>
        </p:nvSpPr>
        <p:spPr>
          <a:xfrm>
            <a:off x="14812363" y="1510950"/>
            <a:ext cx="360047" cy="359917"/>
          </a:xfrm>
          <a:prstGeom prst="rect">
            <a:avLst/>
          </a:prstGeom>
          <a:gradFill flip="none" rotWithShape="1">
            <a:gsLst>
              <a:gs pos="0">
                <a:srgbClr val="ECF0F2"/>
              </a:gs>
              <a:gs pos="100000">
                <a:srgbClr val="D9DE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latin typeface="宋体" panose="02010600030101010101" pitchFamily="2" charset="-122"/>
              <a:sym typeface="Arial" panose="020B0604020202020204"/>
            </a:endParaRPr>
          </a:p>
        </p:txBody>
      </p:sp>
      <p:sp>
        <p:nvSpPr>
          <p:cNvPr id="18" name="矩形 17"/>
          <p:cNvSpPr/>
          <p:nvPr userDrawn="1"/>
        </p:nvSpPr>
        <p:spPr>
          <a:xfrm>
            <a:off x="14812363" y="981295"/>
            <a:ext cx="360047" cy="359917"/>
          </a:xfrm>
          <a:prstGeom prst="rect">
            <a:avLst/>
          </a:prstGeom>
          <a:gradFill flip="none" rotWithShape="1">
            <a:gsLst>
              <a:gs pos="0">
                <a:srgbClr val="E3E9EF"/>
              </a:gs>
              <a:gs pos="100000">
                <a:srgbClr val="EBEFF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sym typeface="Arial" panose="020B0604020202020204"/>
            </a:endParaRPr>
          </a:p>
        </p:txBody>
      </p:sp>
      <p:sp>
        <p:nvSpPr>
          <p:cNvPr id="19" name="矩形 18"/>
          <p:cNvSpPr/>
          <p:nvPr userDrawn="1"/>
        </p:nvSpPr>
        <p:spPr>
          <a:xfrm>
            <a:off x="14812363" y="468675"/>
            <a:ext cx="360047" cy="359917"/>
          </a:xfrm>
          <a:prstGeom prst="rect">
            <a:avLst/>
          </a:prstGeom>
          <a:gradFill flip="none" rotWithShape="1">
            <a:gsLst>
              <a:gs pos="0">
                <a:srgbClr val="D6E5F2"/>
              </a:gs>
              <a:gs pos="100000">
                <a:srgbClr val="BFD1E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sym typeface="Arial" panose="020B0604020202020204"/>
            </a:endParaRPr>
          </a:p>
        </p:txBody>
      </p:sp>
      <p:sp>
        <p:nvSpPr>
          <p:cNvPr id="20" name="矩形 19"/>
          <p:cNvSpPr/>
          <p:nvPr userDrawn="1"/>
        </p:nvSpPr>
        <p:spPr>
          <a:xfrm>
            <a:off x="14452317" y="2010614"/>
            <a:ext cx="360047" cy="359917"/>
          </a:xfrm>
          <a:prstGeom prst="rect">
            <a:avLst/>
          </a:prstGeom>
          <a:gradFill flip="none" rotWithShape="1">
            <a:gsLst>
              <a:gs pos="0">
                <a:srgbClr val="EBEBEB"/>
              </a:gs>
              <a:gs pos="100000">
                <a:srgbClr val="F0F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latin typeface="宋体" panose="02010600030101010101" pitchFamily="2" charset="-122"/>
              <a:sym typeface="Arial" panose="020B0604020202020204"/>
            </a:endParaRPr>
          </a:p>
        </p:txBody>
      </p:sp>
      <p:sp>
        <p:nvSpPr>
          <p:cNvPr id="21" name="TextBox 20"/>
          <p:cNvSpPr txBox="1"/>
          <p:nvPr userDrawn="1"/>
        </p:nvSpPr>
        <p:spPr>
          <a:xfrm>
            <a:off x="12363893" y="490117"/>
            <a:ext cx="902929" cy="307706"/>
          </a:xfrm>
          <a:prstGeom prst="rect">
            <a:avLst/>
          </a:prstGeom>
          <a:noFill/>
        </p:spPr>
        <p:txBody>
          <a:bodyPr wrap="none" rtlCol="0">
            <a:spAutoFit/>
          </a:bodyPr>
          <a:lstStyle/>
          <a:p>
            <a:pPr defTabSz="1219200"/>
            <a:r>
              <a:rPr lang="zh-CN" altLang="en-US" sz="1400" dirty="0">
                <a:solidFill>
                  <a:prstClr val="white"/>
                </a:solidFill>
              </a:rPr>
              <a:t>图标底色</a:t>
            </a:r>
            <a:endParaRPr lang="en-US" altLang="zh-CN" sz="1400" dirty="0">
              <a:solidFill>
                <a:prstClr val="white"/>
              </a:solidFill>
            </a:endParaRPr>
          </a:p>
        </p:txBody>
      </p:sp>
      <p:sp>
        <p:nvSpPr>
          <p:cNvPr id="22" name="TextBox 21"/>
          <p:cNvSpPr txBox="1"/>
          <p:nvPr userDrawn="1"/>
        </p:nvSpPr>
        <p:spPr>
          <a:xfrm>
            <a:off x="12363893" y="1004097"/>
            <a:ext cx="902929" cy="307706"/>
          </a:xfrm>
          <a:prstGeom prst="rect">
            <a:avLst/>
          </a:prstGeom>
          <a:noFill/>
        </p:spPr>
        <p:txBody>
          <a:bodyPr wrap="none" rtlCol="0">
            <a:spAutoFit/>
          </a:bodyPr>
          <a:lstStyle/>
          <a:p>
            <a:pPr defTabSz="1219200"/>
            <a:r>
              <a:rPr lang="zh-CN" altLang="en-US" sz="1400" dirty="0">
                <a:solidFill>
                  <a:prstClr val="white"/>
                </a:solidFill>
              </a:rPr>
              <a:t>文字底色</a:t>
            </a:r>
            <a:endParaRPr lang="en-US" altLang="zh-CN" sz="1400" dirty="0">
              <a:solidFill>
                <a:prstClr val="white"/>
              </a:solidFill>
            </a:endParaRPr>
          </a:p>
        </p:txBody>
      </p:sp>
      <p:sp>
        <p:nvSpPr>
          <p:cNvPr id="23" name="TextBox 22"/>
          <p:cNvSpPr txBox="1"/>
          <p:nvPr userDrawn="1"/>
        </p:nvSpPr>
        <p:spPr>
          <a:xfrm>
            <a:off x="12363893" y="1518077"/>
            <a:ext cx="902929" cy="307706"/>
          </a:xfrm>
          <a:prstGeom prst="rect">
            <a:avLst/>
          </a:prstGeom>
          <a:noFill/>
        </p:spPr>
        <p:txBody>
          <a:bodyPr wrap="none" rtlCol="0">
            <a:spAutoFit/>
          </a:bodyPr>
          <a:lstStyle/>
          <a:p>
            <a:pPr defTabSz="1219200"/>
            <a:r>
              <a:rPr lang="zh-CN" altLang="en-US" sz="1400" dirty="0">
                <a:solidFill>
                  <a:prstClr val="white"/>
                </a:solidFill>
              </a:rPr>
              <a:t>图标底色</a:t>
            </a:r>
            <a:endParaRPr lang="en-US" altLang="zh-CN" sz="1400" dirty="0">
              <a:solidFill>
                <a:prstClr val="white"/>
              </a:solidFill>
            </a:endParaRPr>
          </a:p>
        </p:txBody>
      </p:sp>
      <p:sp>
        <p:nvSpPr>
          <p:cNvPr id="24" name="TextBox 23"/>
          <p:cNvSpPr txBox="1"/>
          <p:nvPr userDrawn="1"/>
        </p:nvSpPr>
        <p:spPr>
          <a:xfrm>
            <a:off x="12363893" y="2032056"/>
            <a:ext cx="902929" cy="307706"/>
          </a:xfrm>
          <a:prstGeom prst="rect">
            <a:avLst/>
          </a:prstGeom>
          <a:noFill/>
        </p:spPr>
        <p:txBody>
          <a:bodyPr wrap="none" rtlCol="0">
            <a:spAutoFit/>
          </a:bodyPr>
          <a:lstStyle/>
          <a:p>
            <a:pPr defTabSz="1219200"/>
            <a:r>
              <a:rPr lang="zh-CN" altLang="en-US" sz="1400" dirty="0">
                <a:solidFill>
                  <a:prstClr val="white"/>
                </a:solidFill>
              </a:rPr>
              <a:t>文字底色</a:t>
            </a:r>
            <a:endParaRPr lang="en-US" altLang="zh-CN" sz="1400" dirty="0">
              <a:solidFill>
                <a:prstClr val="white"/>
              </a:solidFill>
            </a:endParaRPr>
          </a:p>
        </p:txBody>
      </p:sp>
      <p:sp>
        <p:nvSpPr>
          <p:cNvPr id="25" name="矩形 24"/>
          <p:cNvSpPr/>
          <p:nvPr userDrawn="1"/>
        </p:nvSpPr>
        <p:spPr>
          <a:xfrm>
            <a:off x="14452317" y="2565104"/>
            <a:ext cx="360047" cy="3599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defTabSz="1219200" fontAlgn="ctr">
              <a:buClr>
                <a:srgbClr val="990000"/>
              </a:buClr>
              <a:buSzPct val="60000"/>
              <a:defRPr/>
            </a:pPr>
            <a:endParaRPr lang="zh-CN" altLang="en-US" sz="2400">
              <a:solidFill>
                <a:prstClr val="white"/>
              </a:solidFill>
              <a:latin typeface="宋体" panose="02010600030101010101" pitchFamily="2" charset="-122"/>
              <a:sym typeface="Arial" panose="020B0604020202020204"/>
            </a:endParaRPr>
          </a:p>
        </p:txBody>
      </p:sp>
      <p:sp>
        <p:nvSpPr>
          <p:cNvPr id="26" name="矩形 25"/>
          <p:cNvSpPr/>
          <p:nvPr userDrawn="1"/>
        </p:nvSpPr>
        <p:spPr>
          <a:xfrm>
            <a:off x="14452317" y="3134371"/>
            <a:ext cx="360047" cy="359917"/>
          </a:xfrm>
          <a:prstGeom prst="rect">
            <a:avLst/>
          </a:prstGeom>
          <a:gradFill flip="none" rotWithShape="1">
            <a:gsLst>
              <a:gs pos="0">
                <a:srgbClr val="C2D3E2"/>
              </a:gs>
              <a:gs pos="100000">
                <a:srgbClr val="CCDAE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27" name="矩形 26"/>
          <p:cNvSpPr/>
          <p:nvPr userDrawn="1"/>
        </p:nvSpPr>
        <p:spPr>
          <a:xfrm>
            <a:off x="14812363" y="3134371"/>
            <a:ext cx="360047" cy="359917"/>
          </a:xfrm>
          <a:prstGeom prst="rect">
            <a:avLst/>
          </a:prstGeom>
          <a:gradFill flip="none" rotWithShape="1">
            <a:gsLst>
              <a:gs pos="0">
                <a:srgbClr val="CE0B0F"/>
              </a:gs>
              <a:gs pos="100000">
                <a:srgbClr val="F1937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28" name="矩形 27"/>
          <p:cNvSpPr/>
          <p:nvPr userDrawn="1"/>
        </p:nvSpPr>
        <p:spPr>
          <a:xfrm>
            <a:off x="14452317" y="3717005"/>
            <a:ext cx="360047" cy="359917"/>
          </a:xfrm>
          <a:prstGeom prst="rect">
            <a:avLst/>
          </a:prstGeom>
          <a:gradFill flip="none" rotWithShape="1">
            <a:gsLst>
              <a:gs pos="0">
                <a:srgbClr val="F1F5F9"/>
              </a:gs>
              <a:gs pos="100000">
                <a:srgbClr val="CCDAE7">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29" name="矩形 28"/>
          <p:cNvSpPr/>
          <p:nvPr userDrawn="1"/>
        </p:nvSpPr>
        <p:spPr>
          <a:xfrm>
            <a:off x="14812363" y="3717005"/>
            <a:ext cx="360047" cy="359917"/>
          </a:xfrm>
          <a:prstGeom prst="rect">
            <a:avLst/>
          </a:prstGeom>
          <a:gradFill flip="none" rotWithShape="1">
            <a:gsLst>
              <a:gs pos="0">
                <a:srgbClr val="FE4B4B"/>
              </a:gs>
              <a:gs pos="100000">
                <a:srgbClr val="CC756D"/>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30" name="TextBox 29"/>
          <p:cNvSpPr txBox="1"/>
          <p:nvPr userDrawn="1"/>
        </p:nvSpPr>
        <p:spPr>
          <a:xfrm>
            <a:off x="12363893" y="3155813"/>
            <a:ext cx="543810" cy="307706"/>
          </a:xfrm>
          <a:prstGeom prst="rect">
            <a:avLst/>
          </a:prstGeom>
          <a:noFill/>
        </p:spPr>
        <p:txBody>
          <a:bodyPr wrap="none" rtlCol="0">
            <a:spAutoFit/>
          </a:bodyPr>
          <a:lstStyle/>
          <a:p>
            <a:pPr defTabSz="1219200"/>
            <a:r>
              <a:rPr lang="zh-CN" altLang="en-US" sz="1400" dirty="0">
                <a:solidFill>
                  <a:prstClr val="white"/>
                </a:solidFill>
              </a:rPr>
              <a:t>白底</a:t>
            </a:r>
            <a:endParaRPr lang="en-US" altLang="zh-CN" sz="1400" dirty="0">
              <a:solidFill>
                <a:prstClr val="white"/>
              </a:solidFill>
            </a:endParaRPr>
          </a:p>
        </p:txBody>
      </p:sp>
      <p:sp>
        <p:nvSpPr>
          <p:cNvPr id="31" name="TextBox 30"/>
          <p:cNvSpPr txBox="1"/>
          <p:nvPr userDrawn="1"/>
        </p:nvSpPr>
        <p:spPr>
          <a:xfrm>
            <a:off x="12363893" y="3738447"/>
            <a:ext cx="723369" cy="307706"/>
          </a:xfrm>
          <a:prstGeom prst="rect">
            <a:avLst/>
          </a:prstGeom>
          <a:noFill/>
        </p:spPr>
        <p:txBody>
          <a:bodyPr wrap="none" rtlCol="0">
            <a:spAutoFit/>
          </a:bodyPr>
          <a:lstStyle/>
          <a:p>
            <a:pPr defTabSz="1219200"/>
            <a:r>
              <a:rPr lang="zh-CN" altLang="en-US" sz="1400" dirty="0">
                <a:solidFill>
                  <a:prstClr val="white"/>
                </a:solidFill>
              </a:rPr>
              <a:t>有色底</a:t>
            </a:r>
            <a:endParaRPr lang="en-US" altLang="zh-CN" sz="1400" dirty="0">
              <a:solidFill>
                <a:prstClr val="white"/>
              </a:solidFill>
            </a:endParaRPr>
          </a:p>
        </p:txBody>
      </p:sp>
      <p:sp>
        <p:nvSpPr>
          <p:cNvPr id="32" name="矩形 31"/>
          <p:cNvSpPr/>
          <p:nvPr userDrawn="1"/>
        </p:nvSpPr>
        <p:spPr>
          <a:xfrm>
            <a:off x="14812363" y="4267601"/>
            <a:ext cx="360047" cy="359917"/>
          </a:xfrm>
          <a:prstGeom prst="rect">
            <a:avLst/>
          </a:prstGeom>
          <a:gradFill flip="none" rotWithShape="1">
            <a:gsLst>
              <a:gs pos="0">
                <a:srgbClr val="F5D9D0"/>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33" name="矩形 32"/>
          <p:cNvSpPr/>
          <p:nvPr userDrawn="1"/>
        </p:nvSpPr>
        <p:spPr>
          <a:xfrm>
            <a:off x="14452317" y="4267601"/>
            <a:ext cx="360047" cy="359917"/>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宋体" panose="02010600030101010101" pitchFamily="2" charset="-122"/>
            </a:endParaRPr>
          </a:p>
        </p:txBody>
      </p:sp>
      <p:sp>
        <p:nvSpPr>
          <p:cNvPr id="34" name="TextBox 33"/>
          <p:cNvSpPr txBox="1"/>
          <p:nvPr userDrawn="1"/>
        </p:nvSpPr>
        <p:spPr>
          <a:xfrm>
            <a:off x="12363893" y="4267601"/>
            <a:ext cx="1800727" cy="307706"/>
          </a:xfrm>
          <a:prstGeom prst="rect">
            <a:avLst/>
          </a:prstGeom>
          <a:noFill/>
        </p:spPr>
        <p:txBody>
          <a:bodyPr wrap="none" rtlCol="0">
            <a:spAutoFit/>
          </a:bodyPr>
          <a:lstStyle/>
          <a:p>
            <a:pPr defTabSz="1219200"/>
            <a:r>
              <a:rPr lang="zh-CN" altLang="en-US" sz="1400" dirty="0">
                <a:solidFill>
                  <a:prstClr val="white"/>
                </a:solidFill>
              </a:rPr>
              <a:t>与渐变图形搭配使用</a:t>
            </a:r>
            <a:endParaRPr lang="en-US" altLang="zh-CN" sz="1400"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lgn="l" defTabSz="914400" rtl="0" eaLnBrk="1" latinLnBrk="0" hangingPunct="1">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rgbClr val="595959"/>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rgbClr val="595959"/>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rgbClr val="595959"/>
          </a:solidFill>
          <a:latin typeface="微软雅黑" panose="020B0503020204020204" pitchFamily="34" charset="-122"/>
          <a:ea typeface="微软雅黑" panose="020B0503020204020204" pitchFamily="34" charset="-122"/>
          <a:cs typeface="+mn-cs"/>
        </a:defRPr>
      </a:lvl3pPr>
      <a:lvl4pPr marL="1599565" indent="-228600" algn="l" defTabSz="914400" rtl="0" eaLnBrk="1" latinLnBrk="0" hangingPunct="1">
        <a:spcBef>
          <a:spcPct val="20000"/>
        </a:spcBef>
        <a:buFont typeface="Arial" panose="020B0604020202020204" pitchFamily="34" charset="0"/>
        <a:buChar char="–"/>
        <a:defRPr sz="1800" kern="1200">
          <a:solidFill>
            <a:srgbClr val="595959"/>
          </a:solidFill>
          <a:latin typeface="微软雅黑" panose="020B0503020204020204" pitchFamily="34" charset="-122"/>
          <a:ea typeface="微软雅黑" panose="020B0503020204020204" pitchFamily="34" charset="-122"/>
          <a:cs typeface="+mn-cs"/>
        </a:defRPr>
      </a:lvl4pPr>
      <a:lvl5pPr marL="2056765" indent="-228600" algn="l" defTabSz="914400" rtl="0" eaLnBrk="1" latinLnBrk="0" hangingPunct="1">
        <a:spcBef>
          <a:spcPct val="20000"/>
        </a:spcBef>
        <a:buFont typeface="Arial" panose="020B0604020202020204" pitchFamily="34" charset="0"/>
        <a:buChar char="»"/>
        <a:defRPr sz="1600" kern="1200">
          <a:solidFill>
            <a:srgbClr val="595959"/>
          </a:solidFill>
          <a:latin typeface="微软雅黑" panose="020B0503020204020204" pitchFamily="34" charset="-122"/>
          <a:ea typeface="微软雅黑" panose="020B0503020204020204" pitchFamily="34" charset="-122"/>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9.jpe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image" Target="../media/image10.jpeg"/><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image" Target="../media/image9.jpeg"/><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image" Target="../media/image10.jpeg"/><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image" Target="../media/image9.jpeg"/><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1.vml"/><Relationship Id="rId4" Type="http://schemas.openxmlformats.org/officeDocument/2006/relationships/slideLayout" Target="../slideLayouts/slideLayout8.xml"/><Relationship Id="rId3" Type="http://schemas.openxmlformats.org/officeDocument/2006/relationships/tags" Target="../tags/tag20.xml"/><Relationship Id="rId2" Type="http://schemas.openxmlformats.org/officeDocument/2006/relationships/image" Target="../media/image11.wmf"/><Relationship Id="rId1" Type="http://schemas.openxmlformats.org/officeDocument/2006/relationships/package" Target="../embeddings/Document1.docx"/></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8.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8.xml"/><Relationship Id="rId3" Type="http://schemas.openxmlformats.org/officeDocument/2006/relationships/image" Target="../media/image8.png"/><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8.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jpeg"/><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1.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622299" y="4020184"/>
            <a:ext cx="3225801" cy="396241"/>
          </a:xfrm>
        </p:spPr>
        <p:txBody>
          <a:bodyPr/>
          <a:lstStyle/>
          <a:p>
            <a:r>
              <a:rPr lang="zh-CN" altLang="en-US" sz="1800" dirty="0">
                <a:latin typeface="+mn-lt"/>
                <a:ea typeface="+mn-ea"/>
                <a:cs typeface="+mn-ea"/>
                <a:sym typeface="+mn-lt"/>
              </a:rPr>
              <a:t>广东工业大</a:t>
            </a:r>
            <a:r>
              <a:rPr lang="zh-CN" altLang="en-US" sz="1800" dirty="0">
                <a:latin typeface="+mn-lt"/>
                <a:ea typeface="+mn-ea"/>
                <a:cs typeface="+mn-ea"/>
                <a:sym typeface="+mn-lt"/>
              </a:rPr>
              <a:t>学</a:t>
            </a:r>
            <a:endParaRPr lang="zh-CN" altLang="en-US" sz="1800" dirty="0">
              <a:latin typeface="+mn-lt"/>
              <a:ea typeface="+mn-ea"/>
              <a:cs typeface="+mn-ea"/>
              <a:sym typeface="+mn-lt"/>
            </a:endParaRPr>
          </a:p>
        </p:txBody>
      </p:sp>
      <p:sp>
        <p:nvSpPr>
          <p:cNvPr id="4" name="矩形 3"/>
          <p:cNvSpPr/>
          <p:nvPr/>
        </p:nvSpPr>
        <p:spPr>
          <a:xfrm>
            <a:off x="622299" y="3323570"/>
            <a:ext cx="3225801" cy="460375"/>
          </a:xfrm>
          <a:prstGeom prst="rect">
            <a:avLst/>
          </a:prstGeom>
        </p:spPr>
        <p:txBody>
          <a:bodyPr wrap="square">
            <a:spAutoFit/>
          </a:bodyPr>
          <a:lstStyle/>
          <a:p>
            <a:r>
              <a:rPr lang="zh-CN" altLang="en-US" sz="2400" b="1" dirty="0">
                <a:cs typeface="+mn-ea"/>
                <a:sym typeface="+mn-lt"/>
              </a:rPr>
              <a:t>方案</a:t>
            </a:r>
            <a:r>
              <a:rPr lang="zh-CN" altLang="en-US" sz="2400" b="1" dirty="0">
                <a:cs typeface="+mn-ea"/>
                <a:sym typeface="+mn-lt"/>
              </a:rPr>
              <a:t>名</a:t>
            </a:r>
            <a:endParaRPr lang="zh-CN" altLang="en-US" sz="24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1"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技术亮点及</a:t>
            </a:r>
            <a:r>
              <a:rPr lang="zh-CN" altLang="en-US" sz="3200" kern="0" dirty="0">
                <a:latin typeface="+mn-ea"/>
              </a:rPr>
              <a:t>优势</a:t>
            </a:r>
            <a:endParaRPr lang="zh-CN" altLang="en-US" sz="3200" kern="0" dirty="0">
              <a:latin typeface="+mn-ea"/>
            </a:endParaRPr>
          </a:p>
        </p:txBody>
      </p:sp>
      <p:sp>
        <p:nvSpPr>
          <p:cNvPr id="53" name="文本框 52"/>
          <p:cNvSpPr txBox="1"/>
          <p:nvPr/>
        </p:nvSpPr>
        <p:spPr>
          <a:xfrm>
            <a:off x="670560" y="1398270"/>
            <a:ext cx="5174615" cy="4061460"/>
          </a:xfrm>
          <a:prstGeom prst="rect">
            <a:avLst/>
          </a:prstGeom>
          <a:noFill/>
        </p:spPr>
        <p:txBody>
          <a:bodyPr wrap="square" rtlCol="0">
            <a:spAutoFit/>
          </a:bodyPr>
          <a:p>
            <a:pPr algn="l">
              <a:lnSpc>
                <a:spcPts val="3440"/>
              </a:lnSpc>
            </a:pPr>
            <a:r>
              <a:rPr lang="zh-CN" altLang="en-US" sz="2000" dirty="0" smtClean="0">
                <a:latin typeface="微软雅黑" panose="020B0503020204020204" pitchFamily="34" charset="-122"/>
                <a:ea typeface="微软雅黑" panose="020B0503020204020204" pitchFamily="34" charset="-122"/>
              </a:rPr>
              <a:t>1.物联网技术集成：</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CEAGVIS系统集成了物联网技术，通过传感器和网络设备收集和传输数据，实现对封闭环境的实时监测。</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2.自动导引车（AGV）：</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AGV作为硬件载体，配备了主控芯片HT32F52367用于控制车辆的运动和数据处理，以及ESP8266模块用于物联网通信。</a:t>
            </a:r>
            <a:endParaRPr lang="zh-CN" altLang="en-US" sz="2000" dirty="0" smtClean="0">
              <a:latin typeface="微软雅黑" panose="020B0503020204020204" pitchFamily="34" charset="-122"/>
              <a:ea typeface="微软雅黑" panose="020B0503020204020204" pitchFamily="34" charset="-122"/>
            </a:endParaRPr>
          </a:p>
        </p:txBody>
      </p:sp>
      <p:pic>
        <p:nvPicPr>
          <p:cNvPr id="54" name="图片 53" descr="E:\WeChat FIles\WeChat Files\叶子的收款码.jpg叶子的收款码"/>
          <p:cNvPicPr>
            <a:picLocks noChangeAspect="1"/>
          </p:cNvPicPr>
          <p:nvPr/>
        </p:nvPicPr>
        <p:blipFill>
          <a:blip r:embed="rId2"/>
          <a:srcRect/>
          <a:stretch>
            <a:fillRect/>
          </a:stretch>
        </p:blipFill>
        <p:spPr>
          <a:xfrm>
            <a:off x="6507480" y="908050"/>
            <a:ext cx="4972685" cy="4972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1"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技术亮点及</a:t>
            </a:r>
            <a:r>
              <a:rPr lang="zh-CN" altLang="en-US" sz="3200" kern="0" dirty="0">
                <a:latin typeface="+mn-ea"/>
              </a:rPr>
              <a:t>优势</a:t>
            </a:r>
            <a:endParaRPr lang="zh-CN" altLang="en-US" sz="3200" kern="0" dirty="0">
              <a:latin typeface="+mn-ea"/>
            </a:endParaRPr>
          </a:p>
        </p:txBody>
      </p:sp>
      <p:sp>
        <p:nvSpPr>
          <p:cNvPr id="53" name="文本框 52"/>
          <p:cNvSpPr txBox="1"/>
          <p:nvPr/>
        </p:nvSpPr>
        <p:spPr>
          <a:xfrm>
            <a:off x="485775" y="1160780"/>
            <a:ext cx="5174615" cy="5384800"/>
          </a:xfrm>
          <a:prstGeom prst="rect">
            <a:avLst/>
          </a:prstGeom>
          <a:noFill/>
        </p:spPr>
        <p:txBody>
          <a:bodyPr wrap="square" rtlCol="0">
            <a:spAutoFit/>
          </a:bodyPr>
          <a:p>
            <a:pPr algn="l">
              <a:lnSpc>
                <a:spcPts val="3440"/>
              </a:lnSpc>
            </a:pPr>
            <a:r>
              <a:rPr lang="zh-CN" altLang="en-US" sz="2000" dirty="0" smtClean="0">
                <a:latin typeface="微软雅黑" panose="020B0503020204020204" pitchFamily="34" charset="-122"/>
                <a:ea typeface="微软雅黑" panose="020B0503020204020204" pitchFamily="34" charset="-122"/>
              </a:rPr>
              <a:t>3.边缘计算：</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为了提高实时处理能力，系统将AI模型部署在硬件端，如K210模块，后续计划升级到华为海思Hi3519DV500芯片（IPV09A工作站）或华为昇腾Atlas 200I DK开发板。</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4.AI算法：</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作为火焰图像识别的核心模型，YOLO系模型在边缘计算模块中运行，用于快速准确地识别火源。该模型具有自适应锚框计算、自适应图片缩放、Mosaic数据增强、CSP-Darknet53的Backbone网络结构、CIOU-Loss改进损失函数。</a:t>
            </a:r>
            <a:endParaRPr lang="zh-CN" altLang="en-US" sz="2000" dirty="0" smtClean="0">
              <a:latin typeface="微软雅黑" panose="020B0503020204020204" pitchFamily="34" charset="-122"/>
              <a:ea typeface="微软雅黑" panose="020B0503020204020204" pitchFamily="34" charset="-122"/>
            </a:endParaRPr>
          </a:p>
        </p:txBody>
      </p:sp>
      <p:pic>
        <p:nvPicPr>
          <p:cNvPr id="54" name="图片 53" descr="小软的收款码"/>
          <p:cNvPicPr>
            <a:picLocks noChangeAspect="1"/>
          </p:cNvPicPr>
          <p:nvPr/>
        </p:nvPicPr>
        <p:blipFill>
          <a:blip r:embed="rId2"/>
          <a:stretch>
            <a:fillRect/>
          </a:stretch>
        </p:blipFill>
        <p:spPr>
          <a:xfrm>
            <a:off x="6270625" y="908685"/>
            <a:ext cx="5328285" cy="53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1"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技术亮点及</a:t>
            </a:r>
            <a:r>
              <a:rPr lang="zh-CN" altLang="en-US" sz="3200" kern="0" dirty="0">
                <a:latin typeface="+mn-ea"/>
              </a:rPr>
              <a:t>优势</a:t>
            </a:r>
            <a:endParaRPr lang="zh-CN" altLang="en-US" sz="3200" kern="0" dirty="0">
              <a:latin typeface="+mn-ea"/>
            </a:endParaRPr>
          </a:p>
        </p:txBody>
      </p:sp>
      <p:sp>
        <p:nvSpPr>
          <p:cNvPr id="53" name="文本框 52"/>
          <p:cNvSpPr txBox="1"/>
          <p:nvPr/>
        </p:nvSpPr>
        <p:spPr>
          <a:xfrm>
            <a:off x="485775" y="1233805"/>
            <a:ext cx="5174615" cy="4502785"/>
          </a:xfrm>
          <a:prstGeom prst="rect">
            <a:avLst/>
          </a:prstGeom>
          <a:noFill/>
        </p:spPr>
        <p:txBody>
          <a:bodyPr wrap="square" rtlCol="0">
            <a:spAutoFit/>
          </a:bodyPr>
          <a:p>
            <a:pPr algn="l">
              <a:lnSpc>
                <a:spcPts val="3440"/>
              </a:lnSpc>
            </a:pPr>
            <a:r>
              <a:rPr lang="zh-CN" altLang="en-US" sz="2000" dirty="0" smtClean="0">
                <a:latin typeface="微软雅黑" panose="020B0503020204020204" pitchFamily="34" charset="-122"/>
                <a:ea typeface="微软雅黑" panose="020B0503020204020204" pitchFamily="34" charset="-122"/>
              </a:rPr>
              <a:t>5.路径规划与避障：</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使用ROS（Robot Operating System）系统进行路径规划，结合激光雷达、矩阵温度芯片和视觉模块等传感器进行避障，确保AGV在复杂环境中准确地到达目的地。</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6.机械结构设计：</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采用高强度材料（如PC材料）和特定的设计（如3mm厚的电机支座）来增强结构强度和稳定性，同时解决了灭火器开关触发的难题。</a:t>
            </a:r>
            <a:endParaRPr lang="zh-CN" altLang="en-US" sz="2000" dirty="0" smtClean="0">
              <a:latin typeface="微软雅黑" panose="020B0503020204020204" pitchFamily="34" charset="-122"/>
              <a:ea typeface="微软雅黑" panose="020B0503020204020204" pitchFamily="34" charset="-122"/>
            </a:endParaRPr>
          </a:p>
        </p:txBody>
      </p:sp>
      <p:pic>
        <p:nvPicPr>
          <p:cNvPr id="54" name="图片 53" descr="E:\WeChat FIles\WeChat Files\叶子的收款码.jpg叶子的收款码"/>
          <p:cNvPicPr>
            <a:picLocks noChangeAspect="1"/>
          </p:cNvPicPr>
          <p:nvPr/>
        </p:nvPicPr>
        <p:blipFill>
          <a:blip r:embed="rId2"/>
          <a:srcRect/>
          <a:stretch>
            <a:fillRect/>
          </a:stretch>
        </p:blipFill>
        <p:spPr>
          <a:xfrm>
            <a:off x="6288723" y="908685"/>
            <a:ext cx="5327650" cy="53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1"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技术亮点及</a:t>
            </a:r>
            <a:r>
              <a:rPr lang="zh-CN" altLang="en-US" sz="3200" kern="0" dirty="0">
                <a:latin typeface="+mn-ea"/>
              </a:rPr>
              <a:t>优势</a:t>
            </a:r>
            <a:endParaRPr lang="zh-CN" altLang="en-US" sz="3200" kern="0" dirty="0">
              <a:latin typeface="+mn-ea"/>
            </a:endParaRPr>
          </a:p>
        </p:txBody>
      </p:sp>
      <p:sp>
        <p:nvSpPr>
          <p:cNvPr id="53" name="文本框 52"/>
          <p:cNvSpPr txBox="1"/>
          <p:nvPr/>
        </p:nvSpPr>
        <p:spPr>
          <a:xfrm>
            <a:off x="485775" y="1261110"/>
            <a:ext cx="5174615" cy="4061460"/>
          </a:xfrm>
          <a:prstGeom prst="rect">
            <a:avLst/>
          </a:prstGeom>
          <a:noFill/>
        </p:spPr>
        <p:txBody>
          <a:bodyPr wrap="square" rtlCol="0">
            <a:spAutoFit/>
          </a:bodyPr>
          <a:p>
            <a:pPr algn="l">
              <a:lnSpc>
                <a:spcPts val="3440"/>
              </a:lnSpc>
            </a:pPr>
            <a:r>
              <a:rPr lang="zh-CN" altLang="en-US" sz="2000" dirty="0" smtClean="0">
                <a:latin typeface="微软雅黑" panose="020B0503020204020204" pitchFamily="34" charset="-122"/>
                <a:ea typeface="微软雅黑" panose="020B0503020204020204" pitchFamily="34" charset="-122"/>
              </a:rPr>
              <a:t>7.前端交互：</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通过网站或移动应用程序与用户进行交互，提供了查看数据和下达指令等功能。前端通信采用了HTTP请求方法，并进行了优化以提高响应速度。</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8.数据处理与维护：</a:t>
            </a:r>
            <a:endParaRPr lang="zh-CN" altLang="en-US" sz="2000" dirty="0" smtClean="0">
              <a:latin typeface="微软雅黑" panose="020B0503020204020204" pitchFamily="34" charset="-122"/>
              <a:ea typeface="微软雅黑" panose="020B0503020204020204" pitchFamily="34" charset="-122"/>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后端服务器处理大量数据，通过优化数据传输和存储流程，确保数据的准确性和一致性。</a:t>
            </a:r>
            <a:endParaRPr lang="zh-CN" altLang="en-US" sz="2000" dirty="0" smtClean="0">
              <a:latin typeface="微软雅黑" panose="020B0503020204020204" pitchFamily="34" charset="-122"/>
              <a:ea typeface="微软雅黑" panose="020B0503020204020204" pitchFamily="34" charset="-122"/>
            </a:endParaRPr>
          </a:p>
        </p:txBody>
      </p:sp>
      <p:pic>
        <p:nvPicPr>
          <p:cNvPr id="54" name="图片 53" descr="小软的收款码"/>
          <p:cNvPicPr>
            <a:picLocks noChangeAspect="1"/>
          </p:cNvPicPr>
          <p:nvPr/>
        </p:nvPicPr>
        <p:blipFill>
          <a:blip r:embed="rId2"/>
          <a:stretch>
            <a:fillRect/>
          </a:stretch>
        </p:blipFill>
        <p:spPr>
          <a:xfrm>
            <a:off x="6270625" y="908685"/>
            <a:ext cx="5328285" cy="5328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存储数据 8"/>
          <p:cNvSpPr/>
          <p:nvPr/>
        </p:nvSpPr>
        <p:spPr>
          <a:xfrm>
            <a:off x="1166536" y="2168321"/>
            <a:ext cx="1694329" cy="592612"/>
          </a:xfrm>
          <a:prstGeom prst="flowChartOnlineStorage">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3181356" y="2194935"/>
            <a:ext cx="7367036" cy="471283"/>
          </a:xfrm>
          <a:prstGeom prst="rect">
            <a:avLst/>
          </a:prstGeom>
          <a:noFill/>
        </p:spPr>
        <p:txBody>
          <a:bodyPr wrap="square" rtlCol="0">
            <a:spAutoFit/>
          </a:bodyPr>
          <a:lstStyle/>
          <a:p>
            <a:pPr algn="l">
              <a:lnSpc>
                <a:spcPts val="3440"/>
              </a:lnSpc>
            </a:pPr>
            <a:r>
              <a:rPr lang="zh-CN" altLang="zh-CN" sz="1800" b="1" dirty="0">
                <a:effectLst/>
                <a:latin typeface="+mn-ea"/>
                <a:cs typeface="Times New Roman" panose="02020603050405020304" pitchFamily="18" charset="0"/>
              </a:rPr>
              <a:t>直接销售系统硬件与软件解决方案给最终用户或通过合作伙伴进行分销</a:t>
            </a:r>
            <a:endParaRPr lang="zh-CN" altLang="en-US" sz="3200" b="1" dirty="0">
              <a:latin typeface="+mn-ea"/>
            </a:endParaRPr>
          </a:p>
        </p:txBody>
      </p:sp>
      <p:sp>
        <p:nvSpPr>
          <p:cNvPr id="4" name="任意多边形 22"/>
          <p:cNvSpPr/>
          <p:nvPr>
            <p:custDataLst>
              <p:tags r:id="rId1"/>
            </p:custDataLst>
          </p:nvPr>
        </p:nvSpPr>
        <p:spPr>
          <a:xfrm>
            <a:off x="0" y="0"/>
            <a:ext cx="4195482"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商业模式</a:t>
            </a:r>
            <a:endParaRPr lang="zh-CN" altLang="en-US" sz="3200" kern="0" dirty="0">
              <a:latin typeface="+mn-ea"/>
            </a:endParaRPr>
          </a:p>
        </p:txBody>
      </p:sp>
      <p:sp>
        <p:nvSpPr>
          <p:cNvPr id="15" name="文本框 14"/>
          <p:cNvSpPr txBox="1"/>
          <p:nvPr/>
        </p:nvSpPr>
        <p:spPr>
          <a:xfrm>
            <a:off x="1359274" y="2209233"/>
            <a:ext cx="1337983" cy="480388"/>
          </a:xfrm>
          <a:prstGeom prst="rect">
            <a:avLst/>
          </a:prstGeom>
          <a:noFill/>
        </p:spPr>
        <p:txBody>
          <a:bodyPr wrap="square" rtlCol="0">
            <a:spAutoFit/>
          </a:bodyPr>
          <a:lstStyle/>
          <a:p>
            <a:pPr algn="l">
              <a:lnSpc>
                <a:spcPts val="3440"/>
              </a:lnSpc>
            </a:pPr>
            <a:r>
              <a:rPr lang="zh-CN" altLang="en-US" sz="2000" b="1" dirty="0">
                <a:solidFill>
                  <a:srgbClr val="0070C0"/>
                </a:solidFill>
                <a:latin typeface="微软雅黑" panose="020B0503020204020204" pitchFamily="34" charset="-122"/>
                <a:ea typeface="微软雅黑" panose="020B0503020204020204" pitchFamily="34" charset="-122"/>
              </a:rPr>
              <a:t>销售模式</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6" name="流程图: 存储数据 15"/>
          <p:cNvSpPr/>
          <p:nvPr/>
        </p:nvSpPr>
        <p:spPr>
          <a:xfrm rot="10800000">
            <a:off x="9331985" y="3305879"/>
            <a:ext cx="1694329" cy="592612"/>
          </a:xfrm>
          <a:prstGeom prst="flowChartOnlineStorage">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9639023" y="3339498"/>
            <a:ext cx="1337983" cy="480388"/>
          </a:xfrm>
          <a:prstGeom prst="rect">
            <a:avLst/>
          </a:prstGeom>
          <a:noFill/>
        </p:spPr>
        <p:txBody>
          <a:bodyPr wrap="square" rtlCol="0">
            <a:spAutoFit/>
          </a:bodyPr>
          <a:lstStyle/>
          <a:p>
            <a:pPr algn="l">
              <a:lnSpc>
                <a:spcPts val="3440"/>
              </a:lnSpc>
            </a:pPr>
            <a:r>
              <a:rPr lang="zh-CN" altLang="en-US" sz="2000" b="1" dirty="0">
                <a:solidFill>
                  <a:srgbClr val="0070C0"/>
                </a:solidFill>
                <a:latin typeface="微软雅黑" panose="020B0503020204020204" pitchFamily="34" charset="-122"/>
                <a:ea typeface="微软雅黑" panose="020B0503020204020204" pitchFamily="34" charset="-122"/>
              </a:rPr>
              <a:t>订阅模式</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9" name="流程图: 存储数据 18"/>
          <p:cNvSpPr/>
          <p:nvPr/>
        </p:nvSpPr>
        <p:spPr>
          <a:xfrm>
            <a:off x="1150847" y="4498600"/>
            <a:ext cx="1694329" cy="592612"/>
          </a:xfrm>
          <a:prstGeom prst="flowChartOnlineStorage">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281954" y="4554711"/>
            <a:ext cx="1337983" cy="480388"/>
          </a:xfrm>
          <a:prstGeom prst="rect">
            <a:avLst/>
          </a:prstGeom>
          <a:noFill/>
        </p:spPr>
        <p:txBody>
          <a:bodyPr wrap="square" rtlCol="0">
            <a:spAutoFit/>
          </a:bodyPr>
          <a:lstStyle/>
          <a:p>
            <a:pPr algn="l">
              <a:lnSpc>
                <a:spcPts val="3440"/>
              </a:lnSpc>
            </a:pPr>
            <a:r>
              <a:rPr lang="zh-CN" altLang="en-US" sz="2000" b="1" dirty="0">
                <a:solidFill>
                  <a:srgbClr val="0070C0"/>
                </a:solidFill>
                <a:latin typeface="微软雅黑" panose="020B0503020204020204" pitchFamily="34" charset="-122"/>
                <a:ea typeface="微软雅黑" panose="020B0503020204020204" pitchFamily="34" charset="-122"/>
              </a:rPr>
              <a:t>租聘模式</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2" name="流程图: 存储数据 21"/>
          <p:cNvSpPr/>
          <p:nvPr/>
        </p:nvSpPr>
        <p:spPr>
          <a:xfrm rot="10800000">
            <a:off x="9295007" y="5721711"/>
            <a:ext cx="1694329" cy="592612"/>
          </a:xfrm>
          <a:prstGeom prst="flowChartOnlineStorage">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9634545" y="5777822"/>
            <a:ext cx="1337983" cy="480388"/>
          </a:xfrm>
          <a:prstGeom prst="rect">
            <a:avLst/>
          </a:prstGeom>
          <a:noFill/>
        </p:spPr>
        <p:txBody>
          <a:bodyPr wrap="square" rtlCol="0">
            <a:spAutoFit/>
          </a:bodyPr>
          <a:lstStyle/>
          <a:p>
            <a:pPr algn="l">
              <a:lnSpc>
                <a:spcPts val="3440"/>
              </a:lnSpc>
            </a:pPr>
            <a:r>
              <a:rPr lang="zh-CN" altLang="en-US" sz="2000" b="1" dirty="0">
                <a:solidFill>
                  <a:srgbClr val="0070C0"/>
                </a:solidFill>
                <a:latin typeface="微软雅黑" panose="020B0503020204020204" pitchFamily="34" charset="-122"/>
                <a:ea typeface="微软雅黑" panose="020B0503020204020204" pitchFamily="34" charset="-122"/>
              </a:rPr>
              <a:t>定制服务</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392187" y="3333566"/>
            <a:ext cx="6274454" cy="470642"/>
          </a:xfrm>
          <a:prstGeom prst="rect">
            <a:avLst/>
          </a:prstGeom>
          <a:noFill/>
        </p:spPr>
        <p:txBody>
          <a:bodyPr wrap="square" rtlCol="0">
            <a:spAutoFit/>
          </a:bodyPr>
          <a:lstStyle/>
          <a:p>
            <a:pPr>
              <a:lnSpc>
                <a:spcPts val="3440"/>
              </a:lnSpc>
            </a:pPr>
            <a:r>
              <a:rPr lang="zh-CN" altLang="zh-CN" sz="1800" b="1" kern="100" dirty="0">
                <a:effectLst/>
                <a:latin typeface="+mn-ea"/>
              </a:rPr>
              <a:t>提供长期的服务订阅，包括软件更新、技术支持和维护服务</a:t>
            </a:r>
            <a:endParaRPr lang="zh-CN" altLang="zh-CN" sz="1800" b="1" kern="100" dirty="0">
              <a:effectLst/>
              <a:latin typeface="+mn-ea"/>
            </a:endParaRPr>
          </a:p>
        </p:txBody>
      </p:sp>
      <p:sp>
        <p:nvSpPr>
          <p:cNvPr id="26" name="文本框 25"/>
          <p:cNvSpPr txBox="1"/>
          <p:nvPr/>
        </p:nvSpPr>
        <p:spPr>
          <a:xfrm>
            <a:off x="3929213" y="4536503"/>
            <a:ext cx="4871900" cy="471283"/>
          </a:xfrm>
          <a:prstGeom prst="rect">
            <a:avLst/>
          </a:prstGeom>
          <a:noFill/>
        </p:spPr>
        <p:txBody>
          <a:bodyPr wrap="square" rtlCol="0">
            <a:spAutoFit/>
          </a:bodyPr>
          <a:lstStyle/>
          <a:p>
            <a:pPr algn="l">
              <a:lnSpc>
                <a:spcPts val="3440"/>
              </a:lnSpc>
            </a:pPr>
            <a:r>
              <a:rPr lang="zh-CN" altLang="zh-CN" sz="1800" b="1" dirty="0">
                <a:effectLst/>
                <a:latin typeface="+mn-ea"/>
                <a:cs typeface="Times New Roman" panose="02020603050405020304" pitchFamily="18" charset="0"/>
              </a:rPr>
              <a:t>向客户提供硬件租赁服务，减少初期投资成本</a:t>
            </a:r>
            <a:endParaRPr lang="zh-CN" altLang="en-US" sz="3200" b="1" dirty="0">
              <a:latin typeface="+mn-ea"/>
            </a:endParaRPr>
          </a:p>
        </p:txBody>
      </p:sp>
      <p:sp>
        <p:nvSpPr>
          <p:cNvPr id="27" name="文本框 26"/>
          <p:cNvSpPr txBox="1"/>
          <p:nvPr/>
        </p:nvSpPr>
        <p:spPr>
          <a:xfrm>
            <a:off x="2697256" y="5718648"/>
            <a:ext cx="5021361" cy="471283"/>
          </a:xfrm>
          <a:prstGeom prst="rect">
            <a:avLst/>
          </a:prstGeom>
          <a:noFill/>
        </p:spPr>
        <p:txBody>
          <a:bodyPr wrap="square" rtlCol="0">
            <a:spAutoFit/>
          </a:bodyPr>
          <a:lstStyle/>
          <a:p>
            <a:pPr algn="l">
              <a:lnSpc>
                <a:spcPts val="3440"/>
              </a:lnSpc>
            </a:pPr>
            <a:r>
              <a:rPr lang="zh-CN" altLang="zh-CN" sz="1800" b="1" dirty="0">
                <a:effectLst/>
                <a:latin typeface="+mn-ea"/>
                <a:cs typeface="Times New Roman" panose="02020603050405020304" pitchFamily="18" charset="0"/>
              </a:rPr>
              <a:t>为特定行业或客户提供定制化解决方案</a:t>
            </a:r>
            <a:endParaRPr lang="zh-CN" altLang="en-US" sz="3200" b="1" dirty="0">
              <a:latin typeface="+mn-ea"/>
            </a:endParaRPr>
          </a:p>
        </p:txBody>
      </p:sp>
      <p:sp>
        <p:nvSpPr>
          <p:cNvPr id="20" name="矩形 19"/>
          <p:cNvSpPr/>
          <p:nvPr/>
        </p:nvSpPr>
        <p:spPr>
          <a:xfrm>
            <a:off x="2522445" y="4498599"/>
            <a:ext cx="8407493" cy="592613"/>
          </a:xfrm>
          <a:prstGeom prst="rect">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rot="10800000">
            <a:off x="1184467" y="3318050"/>
            <a:ext cx="8407493" cy="592613"/>
          </a:xfrm>
          <a:prstGeom prst="rect">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2529169" y="2158796"/>
            <a:ext cx="8407493" cy="602460"/>
          </a:xfrm>
          <a:prstGeom prst="rect">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rot="10800000">
            <a:off x="1210245" y="5721710"/>
            <a:ext cx="8407493" cy="592613"/>
          </a:xfrm>
          <a:prstGeom prst="rect">
            <a:avLst/>
          </a:prstGeom>
          <a:gradFill>
            <a:gsLst>
              <a:gs pos="0">
                <a:srgbClr val="CCECFF">
                  <a:alpha val="40000"/>
                </a:srgbClr>
              </a:gs>
              <a:gs pos="100000">
                <a:srgbClr val="6699FF">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5093636" y="920159"/>
            <a:ext cx="5610223" cy="528350"/>
          </a:xfrm>
          <a:prstGeom prst="rect">
            <a:avLst/>
          </a:prstGeom>
          <a:noFill/>
        </p:spPr>
        <p:txBody>
          <a:bodyPr wrap="square" rtlCol="0">
            <a:spAutoFit/>
          </a:bodyPr>
          <a:lstStyle/>
          <a:p>
            <a:pPr algn="l">
              <a:lnSpc>
                <a:spcPts val="3440"/>
              </a:lnSpc>
            </a:pPr>
            <a:r>
              <a:rPr lang="zh-CN" altLang="zh-CN" sz="3200" b="1" dirty="0">
                <a:effectLst/>
                <a:latin typeface="+mn-ea"/>
                <a:cs typeface="Times New Roman" panose="02020603050405020304" pitchFamily="18" charset="0"/>
              </a:rPr>
              <a:t>封闭环境无人自动巡检系统</a:t>
            </a:r>
            <a:endParaRPr lang="zh-CN" altLang="en-US" sz="3200" b="1" dirty="0">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5" name="流程图: 接点 4"/>
          <p:cNvSpPr/>
          <p:nvPr/>
        </p:nvSpPr>
        <p:spPr>
          <a:xfrm>
            <a:off x="319364" y="205851"/>
            <a:ext cx="531159" cy="528350"/>
          </a:xfrm>
          <a:prstGeom prst="flowChartConnector">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3200" kern="0" dirty="0">
                <a:latin typeface="+mn-ea"/>
              </a:rPr>
              <a:t>市场</a:t>
            </a:r>
            <a:r>
              <a:rPr lang="zh-CN" altLang="en-US" sz="3200" kern="0" dirty="0">
                <a:latin typeface="+mn-ea"/>
              </a:rPr>
              <a:t>前景</a:t>
            </a:r>
            <a:endParaRPr lang="zh-CN" altLang="en-US" sz="3200" kern="0" dirty="0">
              <a:latin typeface="+mn-ea"/>
            </a:endParaRPr>
          </a:p>
        </p:txBody>
      </p:sp>
      <p:sp>
        <p:nvSpPr>
          <p:cNvPr id="7" name="文本框 6"/>
          <p:cNvSpPr txBox="1"/>
          <p:nvPr/>
        </p:nvSpPr>
        <p:spPr>
          <a:xfrm>
            <a:off x="731520" y="1831340"/>
            <a:ext cx="6360795" cy="3620135"/>
          </a:xfrm>
          <a:prstGeom prst="rect">
            <a:avLst/>
          </a:prstGeom>
          <a:noFill/>
        </p:spPr>
        <p:txBody>
          <a:bodyPr wrap="square" rtlCol="0" anchor="t">
            <a:spAutoFit/>
          </a:bodyPr>
          <a:p>
            <a:pPr algn="l">
              <a:lnSpc>
                <a:spcPts val="3440"/>
              </a:lnSpc>
            </a:pPr>
            <a:r>
              <a:rPr lang="zh-CN" altLang="en-US" sz="2000" dirty="0" smtClean="0">
                <a:latin typeface="微软雅黑" panose="020B0503020204020204" pitchFamily="34" charset="-122"/>
                <a:ea typeface="微软雅黑" panose="020B0503020204020204" pitchFamily="34" charset="-122"/>
              </a:rPr>
              <a:t>封闭环境无人自动巡检系统（CEAGVIS）能够实现</a:t>
            </a:r>
            <a:r>
              <a:rPr lang="zh-CN" altLang="en-US" sz="2000" dirty="0" smtClean="0">
                <a:solidFill>
                  <a:srgbClr val="6699FF"/>
                </a:solidFill>
                <a:latin typeface="微软雅黑" panose="020B0503020204020204" pitchFamily="34" charset="-122"/>
                <a:ea typeface="微软雅黑" panose="020B0503020204020204" pitchFamily="34" charset="-122"/>
              </a:rPr>
              <a:t>封闭</a:t>
            </a:r>
            <a:r>
              <a:rPr lang="zh-CN" altLang="en-US" sz="2000" dirty="0" smtClean="0">
                <a:latin typeface="微软雅黑" panose="020B0503020204020204" pitchFamily="34" charset="-122"/>
                <a:ea typeface="微软雅黑" panose="020B0503020204020204" pitchFamily="34" charset="-122"/>
              </a:rPr>
              <a:t>环境</a:t>
            </a:r>
            <a:r>
              <a:rPr lang="zh-CN" altLang="en-US" sz="2000" dirty="0" smtClean="0">
                <a:solidFill>
                  <a:srgbClr val="6699FF"/>
                </a:solidFill>
                <a:latin typeface="微软雅黑" panose="020B0503020204020204" pitchFamily="34" charset="-122"/>
                <a:ea typeface="微软雅黑" panose="020B0503020204020204" pitchFamily="34" charset="-122"/>
              </a:rPr>
              <a:t>无人自动巡检</a:t>
            </a:r>
            <a:r>
              <a:rPr lang="zh-CN" altLang="en-US" sz="2000" dirty="0" smtClean="0">
                <a:latin typeface="微软雅黑" panose="020B0503020204020204" pitchFamily="34" charset="-122"/>
                <a:ea typeface="微软雅黑" panose="020B0503020204020204" pitchFamily="34" charset="-122"/>
              </a:rPr>
              <a:t>，并通过包括物联网技术在内一系列方案，实现仅需数名人员就能够</a:t>
            </a:r>
            <a:r>
              <a:rPr lang="zh-CN" altLang="en-US" sz="2000" dirty="0" smtClean="0">
                <a:solidFill>
                  <a:srgbClr val="6699FF"/>
                </a:solidFill>
                <a:latin typeface="微软雅黑" panose="020B0503020204020204" pitchFamily="34" charset="-122"/>
                <a:ea typeface="微软雅黑" panose="020B0503020204020204" pitchFamily="34" charset="-122"/>
              </a:rPr>
              <a:t>低成本</a:t>
            </a:r>
            <a:r>
              <a:rPr lang="zh-CN" altLang="en-US" sz="2000" dirty="0" smtClean="0">
                <a:latin typeface="微软雅黑" panose="020B0503020204020204" pitchFamily="34" charset="-122"/>
                <a:ea typeface="微软雅黑" panose="020B0503020204020204" pitchFamily="34" charset="-122"/>
              </a:rPr>
              <a:t>，</a:t>
            </a:r>
            <a:r>
              <a:rPr lang="zh-CN" altLang="en-US" sz="2000" dirty="0" smtClean="0">
                <a:solidFill>
                  <a:srgbClr val="6699FF"/>
                </a:solidFill>
                <a:latin typeface="微软雅黑" panose="020B0503020204020204" pitchFamily="34" charset="-122"/>
                <a:ea typeface="微软雅黑" panose="020B0503020204020204" pitchFamily="34" charset="-122"/>
              </a:rPr>
              <a:t>高效率</a:t>
            </a:r>
            <a:r>
              <a:rPr lang="zh-CN" altLang="en-US" sz="2000" dirty="0" smtClean="0">
                <a:latin typeface="微软雅黑" panose="020B0503020204020204" pitchFamily="34" charset="-122"/>
                <a:ea typeface="微软雅黑" panose="020B0503020204020204" pitchFamily="34" charset="-122"/>
              </a:rPr>
              <a:t>对相对封闭的空间区域进行监测管理的效果，</a:t>
            </a:r>
            <a:r>
              <a:rPr lang="zh-CN" altLang="en-US" sz="2000" dirty="0" smtClean="0">
                <a:latin typeface="微软雅黑" panose="020B0503020204020204" pitchFamily="34" charset="-122"/>
                <a:ea typeface="微软雅黑" panose="020B0503020204020204" pitchFamily="34" charset="-122"/>
                <a:sym typeface="+mn-ea"/>
              </a:rPr>
              <a:t>能</a:t>
            </a:r>
            <a:r>
              <a:rPr lang="zh-CN" altLang="en-US" sz="2000" dirty="0" smtClean="0">
                <a:solidFill>
                  <a:srgbClr val="6699FF"/>
                </a:solidFill>
                <a:latin typeface="微软雅黑" panose="020B0503020204020204" pitchFamily="34" charset="-122"/>
                <a:ea typeface="微软雅黑" panose="020B0503020204020204" pitchFamily="34" charset="-122"/>
                <a:sym typeface="+mn-ea"/>
              </a:rPr>
              <a:t>快速部署</a:t>
            </a:r>
            <a:r>
              <a:rPr lang="zh-CN" altLang="en-US" sz="2000" dirty="0" smtClean="0">
                <a:latin typeface="微软雅黑" panose="020B0503020204020204" pitchFamily="34" charset="-122"/>
                <a:ea typeface="微软雅黑" panose="020B0503020204020204" pitchFamily="34" charset="-122"/>
                <a:sym typeface="+mn-ea"/>
              </a:rPr>
              <a:t>于各类各型仓库等封闭环境中，在无需改变室内的布局的情况下同时实现对制定空间区域的高效管控监测。</a:t>
            </a:r>
            <a:endParaRPr lang="zh-CN" altLang="en-US" sz="2000" dirty="0" smtClean="0">
              <a:latin typeface="微软雅黑" panose="020B0503020204020204" pitchFamily="34" charset="-122"/>
              <a:ea typeface="微软雅黑" panose="020B0503020204020204" pitchFamily="34" charset="-122"/>
              <a:sym typeface="+mn-ea"/>
            </a:endParaRPr>
          </a:p>
          <a:p>
            <a:pPr algn="l">
              <a:lnSpc>
                <a:spcPts val="3440"/>
              </a:lnSpc>
            </a:pPr>
            <a:endParaRPr lang="zh-CN" altLang="en-US" sz="2000" dirty="0" smtClean="0">
              <a:latin typeface="微软雅黑" panose="020B0503020204020204" pitchFamily="34" charset="-122"/>
              <a:ea typeface="微软雅黑" panose="020B0503020204020204" pitchFamily="34" charset="-122"/>
              <a:sym typeface="+mn-ea"/>
            </a:endParaRPr>
          </a:p>
          <a:p>
            <a:pPr algn="l">
              <a:lnSpc>
                <a:spcPts val="3440"/>
              </a:lnSpc>
            </a:pPr>
            <a:r>
              <a:rPr lang="zh-CN" altLang="en-US" sz="2000" dirty="0" smtClean="0">
                <a:latin typeface="微软雅黑" panose="020B0503020204020204" pitchFamily="34" charset="-122"/>
                <a:ea typeface="微软雅黑" panose="020B0503020204020204" pitchFamily="34" charset="-122"/>
              </a:rPr>
              <a:t>具体应用场景包括：仓库、办公室、实验室、工地等等。</a:t>
            </a:r>
            <a:endParaRPr lang="zh-CN" altLang="en-US" sz="2000" dirty="0" smtClean="0">
              <a:latin typeface="微软雅黑" panose="020B0503020204020204" pitchFamily="34" charset="-122"/>
              <a:ea typeface="微软雅黑" panose="020B0503020204020204" pitchFamily="34" charset="-122"/>
            </a:endParaRPr>
          </a:p>
        </p:txBody>
      </p:sp>
      <p:pic>
        <p:nvPicPr>
          <p:cNvPr id="12" name="图片 11" descr="叶子的收款码"/>
          <p:cNvPicPr>
            <a:picLocks noChangeAspect="1"/>
          </p:cNvPicPr>
          <p:nvPr/>
        </p:nvPicPr>
        <p:blipFill>
          <a:blip r:embed="rId2"/>
          <a:stretch>
            <a:fillRect/>
          </a:stretch>
        </p:blipFill>
        <p:spPr>
          <a:xfrm>
            <a:off x="7211060" y="1392555"/>
            <a:ext cx="4497705" cy="4497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736908" y="1130300"/>
            <a:ext cx="10733557" cy="1126097"/>
          </a:xfrm>
        </p:spPr>
        <p:txBody>
          <a:bodyPr/>
          <a:lstStyle/>
          <a:p>
            <a:pPr marL="297815" indent="-285750">
              <a:buFont typeface="Arial" panose="020B0604020202020204" pitchFamily="34" charset="0"/>
              <a:buChar char="•"/>
            </a:pPr>
            <a:r>
              <a:rPr lang="zh-CN" altLang="en-US" dirty="0">
                <a:solidFill>
                  <a:schemeClr val="tx1">
                    <a:lumMod val="50000"/>
                    <a:lumOff val="50000"/>
                  </a:schemeClr>
                </a:solidFill>
                <a:latin typeface="+mn-lt"/>
                <a:ea typeface="+mn-ea"/>
                <a:cs typeface="+mn-ea"/>
                <a:sym typeface="+mn-lt"/>
              </a:rPr>
              <a:t>介绍该方案联合鲲鹏商业落地的案例</a:t>
            </a:r>
            <a:endParaRPr lang="en-US" altLang="zh-CN" sz="1600" i="1" dirty="0">
              <a:solidFill>
                <a:schemeClr val="tx1">
                  <a:lumMod val="50000"/>
                  <a:lumOff val="50000"/>
                </a:schemeClr>
              </a:solidFill>
              <a:latin typeface="+mn-lt"/>
              <a:ea typeface="+mn-ea"/>
              <a:cs typeface="+mn-ea"/>
              <a:sym typeface="+mn-lt"/>
            </a:endParaRPr>
          </a:p>
          <a:p>
            <a:endParaRPr lang="en-US" altLang="zh-CN" sz="1600" i="1" dirty="0">
              <a:solidFill>
                <a:schemeClr val="tx1">
                  <a:lumMod val="50000"/>
                  <a:lumOff val="50000"/>
                </a:schemeClr>
              </a:solidFill>
              <a:latin typeface="+mn-lt"/>
              <a:ea typeface="+mn-ea"/>
              <a:cs typeface="+mn-ea"/>
              <a:sym typeface="+mn-lt"/>
            </a:endParaRPr>
          </a:p>
          <a:p>
            <a:endParaRPr lang="en-US" altLang="zh-CN" sz="1600" i="1" dirty="0">
              <a:solidFill>
                <a:schemeClr val="tx1">
                  <a:lumMod val="50000"/>
                  <a:lumOff val="50000"/>
                </a:schemeClr>
              </a:solidFill>
              <a:latin typeface="+mn-lt"/>
              <a:ea typeface="+mn-ea"/>
              <a:cs typeface="+mn-ea"/>
              <a:sym typeface="+mn-lt"/>
            </a:endParaRPr>
          </a:p>
          <a:p>
            <a:endParaRPr lang="en-US" altLang="zh-CN" dirty="0">
              <a:solidFill>
                <a:schemeClr val="tx1">
                  <a:lumMod val="50000"/>
                  <a:lumOff val="50000"/>
                </a:schemeClr>
              </a:solidFill>
              <a:latin typeface="+mn-lt"/>
              <a:ea typeface="+mn-ea"/>
              <a:cs typeface="+mn-ea"/>
              <a:sym typeface="+mn-lt"/>
            </a:endParaRPr>
          </a:p>
          <a:p>
            <a:endParaRPr lang="en-US" altLang="zh-CN" dirty="0">
              <a:solidFill>
                <a:schemeClr val="tx1">
                  <a:lumMod val="50000"/>
                  <a:lumOff val="50000"/>
                </a:schemeClr>
              </a:solidFill>
              <a:latin typeface="+mn-lt"/>
              <a:ea typeface="+mn-ea"/>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4"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案例介绍</a:t>
            </a:r>
            <a:endParaRPr lang="zh-CN" altLang="en-US" sz="3200" kern="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736908" y="1130300"/>
            <a:ext cx="10733557" cy="5537200"/>
          </a:xfrm>
        </p:spPr>
        <p:txBody>
          <a:bodyPr/>
          <a:lstStyle/>
          <a:p>
            <a:r>
              <a:rPr lang="zh-CN" altLang="en-US" b="1" dirty="0">
                <a:solidFill>
                  <a:srgbClr val="C00000"/>
                </a:solidFill>
                <a:latin typeface="+mn-lt"/>
                <a:ea typeface="+mn-ea"/>
                <a:cs typeface="+mn-ea"/>
                <a:sym typeface="+mn-lt"/>
              </a:rPr>
              <a:t>加分项内容的需要根据</a:t>
            </a:r>
            <a:r>
              <a:rPr lang="en-US" altLang="zh-CN" b="1" dirty="0">
                <a:solidFill>
                  <a:srgbClr val="C00000"/>
                </a:solidFill>
                <a:latin typeface="+mn-lt"/>
                <a:ea typeface="+mn-ea"/>
                <a:cs typeface="+mn-ea"/>
                <a:sym typeface="+mn-lt"/>
              </a:rPr>
              <a:t>《</a:t>
            </a:r>
            <a:r>
              <a:rPr lang="zh-CN" altLang="en-US" b="1" dirty="0">
                <a:solidFill>
                  <a:srgbClr val="C00000"/>
                </a:solidFill>
                <a:latin typeface="+mn-lt"/>
                <a:ea typeface="+mn-ea"/>
                <a:cs typeface="+mn-ea"/>
                <a:sym typeface="+mn-lt"/>
              </a:rPr>
              <a:t>鲲鹏应用创新大赛加分项举证模板</a:t>
            </a:r>
            <a:r>
              <a:rPr lang="en-US" altLang="zh-CN" b="1" dirty="0">
                <a:solidFill>
                  <a:srgbClr val="C00000"/>
                </a:solidFill>
                <a:latin typeface="+mn-lt"/>
                <a:ea typeface="+mn-ea"/>
                <a:cs typeface="+mn-ea"/>
                <a:sym typeface="+mn-lt"/>
              </a:rPr>
              <a:t>》</a:t>
            </a:r>
            <a:r>
              <a:rPr lang="zh-CN" altLang="en-US" b="1" dirty="0">
                <a:solidFill>
                  <a:srgbClr val="C00000"/>
                </a:solidFill>
                <a:latin typeface="+mn-lt"/>
                <a:ea typeface="+mn-ea"/>
                <a:cs typeface="+mn-ea"/>
                <a:sym typeface="+mn-lt"/>
              </a:rPr>
              <a:t>提供材料：</a:t>
            </a:r>
            <a:endParaRPr lang="en-US" altLang="zh-CN" b="1" dirty="0">
              <a:solidFill>
                <a:srgbClr val="C00000"/>
              </a:solidFill>
              <a:latin typeface="+mn-lt"/>
              <a:ea typeface="+mn-ea"/>
              <a:cs typeface="+mn-ea"/>
              <a:sym typeface="+mn-lt"/>
            </a:endParaRPr>
          </a:p>
          <a:p>
            <a:r>
              <a:rPr lang="zh-CN" altLang="en-US" dirty="0">
                <a:solidFill>
                  <a:schemeClr val="tx1">
                    <a:lumMod val="50000"/>
                    <a:lumOff val="50000"/>
                  </a:schemeClr>
                </a:solidFill>
                <a:latin typeface="+mn-lt"/>
                <a:ea typeface="+mn-ea"/>
                <a:cs typeface="+mn-ea"/>
                <a:sym typeface="+mn-lt"/>
              </a:rPr>
              <a:t>加分项内容和答辩</a:t>
            </a:r>
            <a:r>
              <a:rPr lang="en-US" altLang="zh-CN" dirty="0">
                <a:solidFill>
                  <a:schemeClr val="tx1">
                    <a:lumMod val="50000"/>
                    <a:lumOff val="50000"/>
                  </a:schemeClr>
                </a:solidFill>
                <a:latin typeface="+mn-lt"/>
                <a:ea typeface="+mn-ea"/>
                <a:cs typeface="+mn-ea"/>
                <a:sym typeface="+mn-lt"/>
              </a:rPr>
              <a:t>PPT</a:t>
            </a:r>
            <a:r>
              <a:rPr lang="zh-CN" altLang="en-US" dirty="0">
                <a:solidFill>
                  <a:schemeClr val="tx1">
                    <a:lumMod val="50000"/>
                    <a:lumOff val="50000"/>
                  </a:schemeClr>
                </a:solidFill>
                <a:latin typeface="+mn-lt"/>
                <a:ea typeface="+mn-ea"/>
                <a:cs typeface="+mn-ea"/>
                <a:sym typeface="+mn-lt"/>
              </a:rPr>
              <a:t>内容分成两个文件提交，</a:t>
            </a:r>
            <a:endParaRPr lang="en-US" altLang="zh-CN" dirty="0">
              <a:solidFill>
                <a:schemeClr val="tx1">
                  <a:lumMod val="50000"/>
                  <a:lumOff val="50000"/>
                </a:schemeClr>
              </a:solidFill>
              <a:latin typeface="+mn-lt"/>
              <a:ea typeface="+mn-ea"/>
              <a:cs typeface="+mn-ea"/>
              <a:sym typeface="+mn-lt"/>
            </a:endParaRPr>
          </a:p>
          <a:p>
            <a:r>
              <a:rPr lang="zh-CN" altLang="en-US" dirty="0">
                <a:solidFill>
                  <a:schemeClr val="tx1">
                    <a:lumMod val="50000"/>
                    <a:lumOff val="50000"/>
                  </a:schemeClr>
                </a:solidFill>
                <a:latin typeface="+mn-lt"/>
                <a:ea typeface="+mn-ea"/>
                <a:cs typeface="+mn-ea"/>
                <a:sym typeface="+mn-lt"/>
              </a:rPr>
              <a:t>加分项举证文件命名规则：赛道名称</a:t>
            </a:r>
            <a:r>
              <a:rPr lang="en-US" altLang="zh-CN" dirty="0">
                <a:solidFill>
                  <a:schemeClr val="tx1">
                    <a:lumMod val="50000"/>
                    <a:lumOff val="50000"/>
                  </a:schemeClr>
                </a:solidFill>
                <a:latin typeface="+mn-lt"/>
                <a:ea typeface="+mn-ea"/>
                <a:cs typeface="+mn-ea"/>
                <a:sym typeface="+mn-lt"/>
              </a:rPr>
              <a:t>-</a:t>
            </a:r>
            <a:r>
              <a:rPr lang="zh-CN" altLang="en-US" dirty="0">
                <a:solidFill>
                  <a:schemeClr val="tx1">
                    <a:lumMod val="50000"/>
                    <a:lumOff val="50000"/>
                  </a:schemeClr>
                </a:solidFill>
                <a:latin typeface="+mn-lt"/>
                <a:ea typeface="+mn-ea"/>
                <a:cs typeface="+mn-ea"/>
                <a:sym typeface="+mn-lt"/>
              </a:rPr>
              <a:t>公司</a:t>
            </a:r>
            <a:r>
              <a:rPr lang="en-US" altLang="zh-CN" dirty="0">
                <a:solidFill>
                  <a:schemeClr val="tx1">
                    <a:lumMod val="50000"/>
                    <a:lumOff val="50000"/>
                  </a:schemeClr>
                </a:solidFill>
                <a:latin typeface="+mn-lt"/>
                <a:ea typeface="+mn-ea"/>
                <a:cs typeface="+mn-ea"/>
                <a:sym typeface="+mn-lt"/>
              </a:rPr>
              <a:t>/</a:t>
            </a:r>
            <a:r>
              <a:rPr lang="zh-CN" altLang="en-US" dirty="0">
                <a:solidFill>
                  <a:schemeClr val="tx1">
                    <a:lumMod val="50000"/>
                    <a:lumOff val="50000"/>
                  </a:schemeClr>
                </a:solidFill>
                <a:latin typeface="+mn-lt"/>
                <a:ea typeface="+mn-ea"/>
                <a:cs typeface="+mn-ea"/>
                <a:sym typeface="+mn-lt"/>
              </a:rPr>
              <a:t>学校简称</a:t>
            </a:r>
            <a:r>
              <a:rPr lang="en-US" altLang="zh-CN" dirty="0">
                <a:solidFill>
                  <a:schemeClr val="tx1">
                    <a:lumMod val="50000"/>
                    <a:lumOff val="50000"/>
                  </a:schemeClr>
                </a:solidFill>
                <a:latin typeface="+mn-lt"/>
                <a:ea typeface="+mn-ea"/>
                <a:cs typeface="+mn-ea"/>
                <a:sym typeface="+mn-lt"/>
              </a:rPr>
              <a:t>-</a:t>
            </a:r>
            <a:r>
              <a:rPr lang="zh-CN" altLang="en-US" dirty="0">
                <a:solidFill>
                  <a:schemeClr val="tx1">
                    <a:lumMod val="50000"/>
                    <a:lumOff val="50000"/>
                  </a:schemeClr>
                </a:solidFill>
                <a:latin typeface="+mn-lt"/>
                <a:ea typeface="+mn-ea"/>
                <a:cs typeface="+mn-ea"/>
                <a:sym typeface="+mn-lt"/>
              </a:rPr>
              <a:t>作品</a:t>
            </a:r>
            <a:r>
              <a:rPr lang="en-US" altLang="zh-CN" dirty="0">
                <a:solidFill>
                  <a:schemeClr val="tx1">
                    <a:lumMod val="50000"/>
                    <a:lumOff val="50000"/>
                  </a:schemeClr>
                </a:solidFill>
                <a:latin typeface="+mn-lt"/>
                <a:ea typeface="+mn-ea"/>
                <a:cs typeface="+mn-ea"/>
                <a:sym typeface="+mn-lt"/>
              </a:rPr>
              <a:t>-</a:t>
            </a:r>
            <a:r>
              <a:rPr lang="zh-CN" altLang="en-US" dirty="0">
                <a:solidFill>
                  <a:schemeClr val="tx1">
                    <a:lumMod val="50000"/>
                    <a:lumOff val="50000"/>
                  </a:schemeClr>
                </a:solidFill>
                <a:latin typeface="+mn-lt"/>
                <a:ea typeface="+mn-ea"/>
                <a:cs typeface="+mn-ea"/>
                <a:sym typeface="+mn-lt"/>
              </a:rPr>
              <a:t>加分项举证</a:t>
            </a:r>
            <a:r>
              <a:rPr lang="en-US" altLang="zh-CN" dirty="0">
                <a:solidFill>
                  <a:schemeClr val="tx1">
                    <a:lumMod val="50000"/>
                    <a:lumOff val="50000"/>
                  </a:schemeClr>
                </a:solidFill>
                <a:latin typeface="+mn-lt"/>
                <a:ea typeface="+mn-ea"/>
                <a:cs typeface="+mn-ea"/>
                <a:sym typeface="+mn-lt"/>
              </a:rPr>
              <a:t>.</a:t>
            </a:r>
            <a:r>
              <a:rPr lang="en-US" altLang="zh-CN" dirty="0" err="1">
                <a:solidFill>
                  <a:schemeClr val="tx1">
                    <a:lumMod val="50000"/>
                    <a:lumOff val="50000"/>
                  </a:schemeClr>
                </a:solidFill>
                <a:latin typeface="+mn-lt"/>
                <a:ea typeface="+mn-ea"/>
                <a:cs typeface="+mn-ea"/>
                <a:sym typeface="+mn-lt"/>
              </a:rPr>
              <a:t>docx</a:t>
            </a:r>
            <a:endParaRPr lang="en-US" altLang="zh-CN" dirty="0">
              <a:solidFill>
                <a:schemeClr val="tx1">
                  <a:lumMod val="50000"/>
                  <a:lumOff val="50000"/>
                </a:schemeClr>
              </a:solidFill>
              <a:latin typeface="+mn-lt"/>
              <a:ea typeface="+mn-ea"/>
              <a:cs typeface="+mn-ea"/>
              <a:sym typeface="+mn-lt"/>
            </a:endParaRPr>
          </a:p>
          <a:p>
            <a:pPr marL="297815" indent="-285750">
              <a:buFont typeface="Arial" panose="020B0604020202020204" pitchFamily="34" charset="0"/>
              <a:buChar char="•"/>
            </a:pPr>
            <a:endParaRPr lang="en-US" altLang="zh-CN" dirty="0">
              <a:solidFill>
                <a:schemeClr val="tx1">
                  <a:lumMod val="50000"/>
                  <a:lumOff val="50000"/>
                </a:schemeClr>
              </a:solidFill>
              <a:latin typeface="+mn-lt"/>
              <a:ea typeface="+mn-ea"/>
              <a:cs typeface="+mn-ea"/>
              <a:sym typeface="+mn-lt"/>
            </a:endParaRPr>
          </a:p>
          <a:p>
            <a:endParaRPr lang="en-US" altLang="zh-CN" dirty="0">
              <a:solidFill>
                <a:schemeClr val="tx1">
                  <a:lumMod val="50000"/>
                  <a:lumOff val="50000"/>
                </a:schemeClr>
              </a:solidFill>
              <a:latin typeface="+mn-lt"/>
              <a:ea typeface="+mn-ea"/>
              <a:cs typeface="+mn-ea"/>
              <a:sym typeface="+mn-lt"/>
            </a:endParaRPr>
          </a:p>
          <a:p>
            <a:endParaRPr lang="en-US" altLang="zh-CN" sz="1600" i="1" dirty="0">
              <a:solidFill>
                <a:schemeClr val="tx1">
                  <a:lumMod val="50000"/>
                  <a:lumOff val="50000"/>
                </a:schemeClr>
              </a:solidFill>
              <a:latin typeface="+mn-lt"/>
              <a:ea typeface="+mn-ea"/>
              <a:cs typeface="+mn-ea"/>
              <a:sym typeface="+mn-lt"/>
            </a:endParaRPr>
          </a:p>
          <a:p>
            <a:endParaRPr lang="en-US" altLang="zh-CN" dirty="0">
              <a:solidFill>
                <a:schemeClr val="tx1">
                  <a:lumMod val="50000"/>
                  <a:lumOff val="50000"/>
                </a:schemeClr>
              </a:solidFill>
              <a:latin typeface="+mn-lt"/>
              <a:ea typeface="+mn-ea"/>
              <a:cs typeface="+mn-ea"/>
              <a:sym typeface="+mn-lt"/>
            </a:endParaRPr>
          </a:p>
          <a:p>
            <a:endParaRPr lang="en-US" altLang="zh-CN" dirty="0">
              <a:solidFill>
                <a:schemeClr val="tx1">
                  <a:lumMod val="50000"/>
                  <a:lumOff val="50000"/>
                </a:schemeClr>
              </a:solidFill>
              <a:latin typeface="+mn-lt"/>
              <a:ea typeface="+mn-ea"/>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graphicFrame>
        <p:nvGraphicFramePr>
          <p:cNvPr id="5" name="对象 4"/>
          <p:cNvGraphicFramePr>
            <a:graphicFrameLocks noChangeAspect="1"/>
          </p:cNvGraphicFramePr>
          <p:nvPr/>
        </p:nvGraphicFramePr>
        <p:xfrm>
          <a:off x="620712" y="2123700"/>
          <a:ext cx="1493837" cy="828675"/>
        </p:xfrm>
        <a:graphic>
          <a:graphicData uri="http://schemas.openxmlformats.org/presentationml/2006/ole">
            <mc:AlternateContent xmlns:mc="http://schemas.openxmlformats.org/markup-compatibility/2006">
              <mc:Choice xmlns:v="urn:schemas-microsoft-com:vml" Requires="v">
                <p:oleObj spid="_x0000_s2" name="Document" showAsIcon="1" r:id="rId1" imgW="914400" imgH="828675" progId="Word.Document.12">
                  <p:embed/>
                </p:oleObj>
              </mc:Choice>
              <mc:Fallback>
                <p:oleObj name="Document" showAsIcon="1" r:id="rId1" imgW="914400" imgH="828675" progId="Word.Document.12">
                  <p:embed/>
                  <p:pic>
                    <p:nvPicPr>
                      <p:cNvPr id="0" name="图片 1"/>
                      <p:cNvPicPr/>
                      <p:nvPr/>
                    </p:nvPicPr>
                    <p:blipFill>
                      <a:blip r:embed="rId2"/>
                      <a:stretch>
                        <a:fillRect/>
                      </a:stretch>
                    </p:blipFill>
                    <p:spPr>
                      <a:xfrm>
                        <a:off x="620712" y="2123700"/>
                        <a:ext cx="1493837" cy="828675"/>
                      </a:xfrm>
                      <a:prstGeom prst="rect">
                        <a:avLst/>
                      </a:prstGeom>
                    </p:spPr>
                  </p:pic>
                </p:oleObj>
              </mc:Fallback>
            </mc:AlternateContent>
          </a:graphicData>
        </a:graphic>
      </p:graphicFrame>
      <p:sp>
        <p:nvSpPr>
          <p:cNvPr id="4" name="任意多边形 22"/>
          <p:cNvSpPr/>
          <p:nvPr>
            <p:custDataLst>
              <p:tags r:id="rId3"/>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加分项</a:t>
            </a:r>
            <a:endParaRPr lang="zh-CN" altLang="en-US" sz="3200" kern="0" dirty="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6763" cy="6858000"/>
          </a:xfrm>
          <a:prstGeom prst="rect">
            <a:avLst/>
          </a:prstGeom>
          <a:gradFill>
            <a:gsLst>
              <a:gs pos="0">
                <a:srgbClr val="CCECFF">
                  <a:alpha val="40000"/>
                </a:srgbClr>
              </a:gs>
              <a:gs pos="100000">
                <a:srgbClr val="6699FF">
                  <a:alpha val="4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4400" y="1613535"/>
            <a:ext cx="5062220" cy="922020"/>
          </a:xfrm>
          <a:prstGeom prst="rect">
            <a:avLst/>
          </a:prstGeom>
          <a:noFill/>
        </p:spPr>
        <p:txBody>
          <a:bodyPr wrap="square" rtlCol="0">
            <a:spAutoFit/>
          </a:bodyPr>
          <a:lstStyle/>
          <a:p>
            <a:pPr algn="l">
              <a:lnSpc>
                <a:spcPct val="150000"/>
              </a:lnSpc>
            </a:pPr>
            <a:r>
              <a:rPr lang="zh-CN" altLang="en-US" sz="3600" b="1" i="0" dirty="0">
                <a:effectLst/>
                <a:latin typeface="-apple-system"/>
              </a:rPr>
              <a:t>智能巡检，助力仓储</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117106" y="5422638"/>
            <a:ext cx="2622176" cy="528350"/>
          </a:xfrm>
          <a:prstGeom prst="rect">
            <a:avLst/>
          </a:prstGeom>
          <a:noFill/>
        </p:spPr>
        <p:txBody>
          <a:bodyPr wrap="square" rtlCol="0">
            <a:spAutoFit/>
          </a:bodyPr>
          <a:lstStyle/>
          <a:p>
            <a:pPr algn="l">
              <a:lnSpc>
                <a:spcPts val="3440"/>
              </a:lnSpc>
            </a:pPr>
            <a:r>
              <a:rPr lang="en-US" altLang="zh-CN" sz="3200" i="1" dirty="0">
                <a:latin typeface="+mn-ea"/>
              </a:rPr>
              <a:t>THANKS</a:t>
            </a:r>
            <a:endParaRPr lang="zh-CN" altLang="en-US" sz="3200" i="1" dirty="0">
              <a:latin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15" name="文本框 14"/>
          <p:cNvSpPr txBox="1"/>
          <p:nvPr/>
        </p:nvSpPr>
        <p:spPr>
          <a:xfrm>
            <a:off x="518160" y="477520"/>
            <a:ext cx="873760" cy="492443"/>
          </a:xfrm>
          <a:prstGeom prst="rect">
            <a:avLst/>
          </a:prstGeom>
          <a:noFill/>
        </p:spPr>
        <p:txBody>
          <a:bodyPr wrap="square" lIns="0" tIns="0" rIns="0" bIns="0" rtlCol="0">
            <a:spAutoFit/>
          </a:bodyPr>
          <a:lstStyle/>
          <a:p>
            <a:pPr algn="l"/>
            <a:r>
              <a:rPr lang="zh-CN" altLang="en-US" sz="3200" b="1" dirty="0">
                <a:latin typeface="+mj-ea"/>
                <a:ea typeface="+mj-ea"/>
              </a:rPr>
              <a:t>目录</a:t>
            </a:r>
            <a:endParaRPr lang="zh-CN" altLang="en-US" sz="3200" b="1" dirty="0">
              <a:latin typeface="+mj-ea"/>
              <a:ea typeface="+mj-ea"/>
            </a:endParaRPr>
          </a:p>
        </p:txBody>
      </p:sp>
      <p:sp>
        <p:nvSpPr>
          <p:cNvPr id="18" name="矩形 17"/>
          <p:cNvSpPr/>
          <p:nvPr/>
        </p:nvSpPr>
        <p:spPr>
          <a:xfrm>
            <a:off x="518160" y="1076960"/>
            <a:ext cx="2027816" cy="132080"/>
          </a:xfrm>
          <a:prstGeom prst="rect">
            <a:avLst/>
          </a:prstGeom>
          <a:solidFill>
            <a:srgbClr val="0099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023172" y="161288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01</a:t>
            </a:r>
            <a:endParaRPr lang="zh-CN" altLang="en-US" sz="1600" b="1" dirty="0">
              <a:solidFill>
                <a:schemeClr val="bg2"/>
              </a:solidFill>
              <a:latin typeface="+mn-ea"/>
            </a:endParaRPr>
          </a:p>
        </p:txBody>
      </p:sp>
      <p:sp>
        <p:nvSpPr>
          <p:cNvPr id="35" name="椭圆 34"/>
          <p:cNvSpPr/>
          <p:nvPr/>
        </p:nvSpPr>
        <p:spPr>
          <a:xfrm>
            <a:off x="1023172" y="278890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02</a:t>
            </a:r>
            <a:endParaRPr lang="zh-CN" altLang="en-US" sz="1600" b="1" dirty="0">
              <a:solidFill>
                <a:schemeClr val="bg2"/>
              </a:solidFill>
              <a:latin typeface="+mn-ea"/>
            </a:endParaRPr>
          </a:p>
        </p:txBody>
      </p:sp>
      <p:sp>
        <p:nvSpPr>
          <p:cNvPr id="36" name="椭圆 35"/>
          <p:cNvSpPr/>
          <p:nvPr/>
        </p:nvSpPr>
        <p:spPr>
          <a:xfrm>
            <a:off x="1023172" y="396492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03</a:t>
            </a:r>
            <a:endParaRPr lang="zh-CN" altLang="en-US" sz="1600" b="1" dirty="0">
              <a:solidFill>
                <a:schemeClr val="bg2"/>
              </a:solidFill>
              <a:latin typeface="+mn-ea"/>
            </a:endParaRPr>
          </a:p>
        </p:txBody>
      </p:sp>
      <p:sp>
        <p:nvSpPr>
          <p:cNvPr id="37" name="椭圆 36"/>
          <p:cNvSpPr/>
          <p:nvPr/>
        </p:nvSpPr>
        <p:spPr>
          <a:xfrm>
            <a:off x="1023172" y="514094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04</a:t>
            </a:r>
            <a:endParaRPr lang="zh-CN" altLang="en-US" sz="1600" b="1" dirty="0">
              <a:solidFill>
                <a:schemeClr val="bg2"/>
              </a:solidFill>
              <a:latin typeface="+mn-ea"/>
            </a:endParaRPr>
          </a:p>
        </p:txBody>
      </p:sp>
      <p:sp>
        <p:nvSpPr>
          <p:cNvPr id="38" name="椭圆 37"/>
          <p:cNvSpPr/>
          <p:nvPr/>
        </p:nvSpPr>
        <p:spPr>
          <a:xfrm>
            <a:off x="5922816" y="1612882"/>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05</a:t>
            </a:r>
            <a:endParaRPr lang="zh-CN" altLang="en-US" sz="1600" b="1" dirty="0">
              <a:solidFill>
                <a:schemeClr val="bg2"/>
              </a:solidFill>
              <a:latin typeface="+mn-ea"/>
            </a:endParaRPr>
          </a:p>
        </p:txBody>
      </p:sp>
      <p:sp>
        <p:nvSpPr>
          <p:cNvPr id="39" name="椭圆 38"/>
          <p:cNvSpPr/>
          <p:nvPr/>
        </p:nvSpPr>
        <p:spPr>
          <a:xfrm>
            <a:off x="5922816" y="2788902"/>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06</a:t>
            </a:r>
            <a:endParaRPr lang="zh-CN" altLang="en-US" sz="1600" b="1" dirty="0">
              <a:solidFill>
                <a:schemeClr val="bg2"/>
              </a:solidFill>
              <a:latin typeface="+mn-ea"/>
            </a:endParaRPr>
          </a:p>
        </p:txBody>
      </p:sp>
      <p:sp>
        <p:nvSpPr>
          <p:cNvPr id="40" name="椭圆 39"/>
          <p:cNvSpPr/>
          <p:nvPr/>
        </p:nvSpPr>
        <p:spPr>
          <a:xfrm>
            <a:off x="5922816" y="396492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07</a:t>
            </a:r>
            <a:endParaRPr lang="zh-CN" altLang="en-US" sz="1600" b="1" dirty="0">
              <a:solidFill>
                <a:schemeClr val="bg2"/>
              </a:solidFill>
              <a:latin typeface="+mn-ea"/>
            </a:endParaRPr>
          </a:p>
        </p:txBody>
      </p:sp>
      <p:sp>
        <p:nvSpPr>
          <p:cNvPr id="41" name="椭圆 40"/>
          <p:cNvSpPr/>
          <p:nvPr/>
        </p:nvSpPr>
        <p:spPr>
          <a:xfrm>
            <a:off x="5922816" y="5140943"/>
            <a:ext cx="626334" cy="640097"/>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2"/>
                </a:solidFill>
                <a:latin typeface="+mn-ea"/>
              </a:rPr>
              <a:t>08</a:t>
            </a:r>
            <a:endParaRPr lang="zh-CN" altLang="en-US" sz="1600" b="1" dirty="0">
              <a:solidFill>
                <a:schemeClr val="bg2"/>
              </a:solidFill>
              <a:latin typeface="+mn-ea"/>
            </a:endParaRPr>
          </a:p>
        </p:txBody>
      </p:sp>
      <p:sp>
        <p:nvSpPr>
          <p:cNvPr id="46" name="矩形 45"/>
          <p:cNvSpPr/>
          <p:nvPr/>
        </p:nvSpPr>
        <p:spPr>
          <a:xfrm>
            <a:off x="1852773" y="2964598"/>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方案概述</a:t>
            </a:r>
            <a:endParaRPr lang="zh-CN" altLang="en-US" sz="2000" b="1" dirty="0"/>
          </a:p>
        </p:txBody>
      </p:sp>
      <p:sp>
        <p:nvSpPr>
          <p:cNvPr id="47" name="矩形 46"/>
          <p:cNvSpPr/>
          <p:nvPr/>
        </p:nvSpPr>
        <p:spPr>
          <a:xfrm>
            <a:off x="6750624" y="1771564"/>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项目介绍</a:t>
            </a:r>
            <a:endParaRPr lang="zh-CN" altLang="en-US" sz="2000" b="1" dirty="0"/>
          </a:p>
        </p:txBody>
      </p:sp>
      <p:sp>
        <p:nvSpPr>
          <p:cNvPr id="48" name="矩形 47"/>
          <p:cNvSpPr/>
          <p:nvPr/>
        </p:nvSpPr>
        <p:spPr>
          <a:xfrm>
            <a:off x="1834161" y="4133606"/>
            <a:ext cx="1803266" cy="270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行业背景趋势</a:t>
            </a:r>
            <a:endParaRPr lang="zh-CN" altLang="en-US" sz="2000" b="1" dirty="0"/>
          </a:p>
        </p:txBody>
      </p:sp>
      <p:sp>
        <p:nvSpPr>
          <p:cNvPr id="49" name="矩形 48"/>
          <p:cNvSpPr/>
          <p:nvPr/>
        </p:nvSpPr>
        <p:spPr>
          <a:xfrm>
            <a:off x="1852773" y="5299626"/>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市场痛点</a:t>
            </a:r>
            <a:endParaRPr lang="zh-CN" altLang="en-US" sz="2000" b="1" dirty="0"/>
          </a:p>
        </p:txBody>
      </p:sp>
      <p:sp>
        <p:nvSpPr>
          <p:cNvPr id="50" name="矩形 49"/>
          <p:cNvSpPr/>
          <p:nvPr/>
        </p:nvSpPr>
        <p:spPr>
          <a:xfrm>
            <a:off x="6750624" y="2947584"/>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技术亮点</a:t>
            </a:r>
            <a:endParaRPr lang="zh-CN" altLang="en-US" sz="2000" b="1" dirty="0"/>
          </a:p>
        </p:txBody>
      </p:sp>
      <p:sp>
        <p:nvSpPr>
          <p:cNvPr id="51" name="矩形 50"/>
          <p:cNvSpPr/>
          <p:nvPr/>
        </p:nvSpPr>
        <p:spPr>
          <a:xfrm>
            <a:off x="6542188" y="4120157"/>
            <a:ext cx="3059005" cy="326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商业模式及市场前景</a:t>
            </a:r>
            <a:endParaRPr lang="zh-CN" altLang="en-US" sz="2000" b="1" dirty="0"/>
          </a:p>
        </p:txBody>
      </p:sp>
      <p:sp>
        <p:nvSpPr>
          <p:cNvPr id="52" name="矩形 51"/>
          <p:cNvSpPr/>
          <p:nvPr/>
        </p:nvSpPr>
        <p:spPr>
          <a:xfrm>
            <a:off x="6750624" y="5289282"/>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案例介绍</a:t>
            </a:r>
            <a:endParaRPr lang="zh-CN" altLang="en-US" sz="2000" b="1" dirty="0"/>
          </a:p>
        </p:txBody>
      </p:sp>
      <p:sp>
        <p:nvSpPr>
          <p:cNvPr id="53" name="矩形 52"/>
          <p:cNvSpPr/>
          <p:nvPr/>
        </p:nvSpPr>
        <p:spPr>
          <a:xfrm>
            <a:off x="1850980" y="1771565"/>
            <a:ext cx="1249082" cy="322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团队介绍</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idx="10"/>
            <p:custDataLst>
              <p:tags r:id="rId1"/>
            </p:custDataLst>
          </p:nvPr>
        </p:nvSpPr>
        <p:spPr>
          <a:xfrm>
            <a:off x="1476828" y="1510666"/>
            <a:ext cx="4090437" cy="908180"/>
          </a:xfrm>
          <a:prstGeom prst="rect">
            <a:avLst/>
          </a:prstGeom>
          <a:solidFill>
            <a:srgbClr val="C5E2FF"/>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2"/>
                </a:solidFill>
                <a:latin typeface="+mn-ea"/>
                <a:ea typeface="+mn-ea"/>
                <a:cs typeface="黑体" panose="02010609060101010101" charset="-122"/>
              </a:rPr>
              <a:t>学生团队</a:t>
            </a:r>
            <a:r>
              <a:rPr lang="en-US" altLang="zh-CN" sz="2400" b="1" dirty="0">
                <a:solidFill>
                  <a:schemeClr val="tx2"/>
                </a:solidFill>
                <a:latin typeface="+mn-ea"/>
                <a:ea typeface="+mn-ea"/>
                <a:cs typeface="黑体" panose="02010609060101010101" charset="-122"/>
              </a:rPr>
              <a:t> </a:t>
            </a:r>
            <a:endParaRPr lang="zh-CN" altLang="en-US" sz="2400" b="1" dirty="0">
              <a:solidFill>
                <a:schemeClr val="tx2"/>
              </a:solidFill>
              <a:latin typeface="+mn-ea"/>
              <a:ea typeface="+mn-ea"/>
              <a:cs typeface="黑体" panose="02010609060101010101" charset="-122"/>
            </a:endParaRPr>
          </a:p>
        </p:txBody>
      </p:sp>
      <p:sp>
        <p:nvSpPr>
          <p:cNvPr id="12" name="内容占位符 10"/>
          <p:cNvSpPr txBox="1"/>
          <p:nvPr>
            <p:custDataLst>
              <p:tags r:id="rId2"/>
            </p:custDataLst>
          </p:nvPr>
        </p:nvSpPr>
        <p:spPr>
          <a:xfrm>
            <a:off x="1476828" y="2409956"/>
            <a:ext cx="4090438" cy="3295601"/>
          </a:xfrm>
          <a:prstGeom prst="rect">
            <a:avLst/>
          </a:prstGeom>
          <a:solidFill>
            <a:srgbClr val="C5E2FF"/>
          </a:solidFill>
          <a:ln w="1905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12065" indent="0" algn="l" defTabSz="1188085" rtl="0" eaLnBrk="1" latinLnBrk="0" hangingPunct="1">
              <a:lnSpc>
                <a:spcPct val="100000"/>
              </a:lnSpc>
              <a:spcBef>
                <a:spcPts val="0"/>
              </a:spcBef>
              <a:buFontTx/>
              <a:buNone/>
              <a:tabLst>
                <a:tab pos="1208405" algn="ctr"/>
              </a:tabLst>
              <a:defRPr sz="1800" kern="12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525780" indent="-171450" algn="l" defTabSz="1188085" rtl="0" eaLnBrk="1" latinLnBrk="0" hangingPunct="1">
              <a:lnSpc>
                <a:spcPct val="90000"/>
              </a:lnSpc>
              <a:spcBef>
                <a:spcPts val="650"/>
              </a:spcBef>
              <a:buFont typeface="Arial" panose="020B0604020202020204" pitchFamily="34" charset="0"/>
              <a:buChar char="•"/>
              <a:tabLst>
                <a:tab pos="1208405" algn="ctr"/>
              </a:tabLst>
              <a:defRPr sz="1300" kern="1200" baseline="0">
                <a:solidFill>
                  <a:schemeClr val="lt1"/>
                </a:solidFill>
                <a:latin typeface="+mn-lt"/>
                <a:ea typeface="+mn-ea"/>
                <a:cs typeface="+mn-cs"/>
              </a:defRPr>
            </a:lvl2pPr>
            <a:lvl3pPr marL="525780" indent="-171450" algn="l" defTabSz="1188085" rtl="0" eaLnBrk="1" latinLnBrk="0" hangingPunct="1">
              <a:lnSpc>
                <a:spcPct val="90000"/>
              </a:lnSpc>
              <a:spcBef>
                <a:spcPts val="650"/>
              </a:spcBef>
              <a:buFont typeface="Arial" panose="020B0604020202020204" pitchFamily="34" charset="0"/>
              <a:buChar char="•"/>
              <a:tabLst>
                <a:tab pos="1208405" algn="ctr"/>
              </a:tabLst>
              <a:defRPr sz="1300" kern="1200" baseline="0">
                <a:solidFill>
                  <a:schemeClr val="lt1"/>
                </a:solidFill>
                <a:latin typeface="+mn-lt"/>
                <a:ea typeface="+mn-ea"/>
                <a:cs typeface="+mn-cs"/>
              </a:defRPr>
            </a:lvl3pPr>
            <a:lvl4pPr marL="525780" indent="-171450" algn="l" defTabSz="1188085" rtl="0" eaLnBrk="1" latinLnBrk="0" hangingPunct="1">
              <a:lnSpc>
                <a:spcPct val="90000"/>
              </a:lnSpc>
              <a:spcBef>
                <a:spcPts val="650"/>
              </a:spcBef>
              <a:buFont typeface="Arial" panose="020B0604020202020204" pitchFamily="34" charset="0"/>
              <a:buChar char="•"/>
              <a:tabLst>
                <a:tab pos="1208405" algn="ctr"/>
              </a:tabLst>
              <a:defRPr sz="1300" kern="1200" baseline="0">
                <a:solidFill>
                  <a:schemeClr val="lt1"/>
                </a:solidFill>
                <a:latin typeface="+mn-lt"/>
                <a:ea typeface="+mn-ea"/>
                <a:cs typeface="+mn-cs"/>
              </a:defRPr>
            </a:lvl4pPr>
            <a:lvl5pPr marL="525780" indent="-171450" algn="l" defTabSz="1188085" rtl="0" eaLnBrk="1" latinLnBrk="0" hangingPunct="1">
              <a:lnSpc>
                <a:spcPct val="90000"/>
              </a:lnSpc>
              <a:spcBef>
                <a:spcPts val="650"/>
              </a:spcBef>
              <a:buFont typeface="Arial" panose="020B0604020202020204" pitchFamily="34" charset="0"/>
              <a:buChar char="•"/>
              <a:tabLst>
                <a:tab pos="1208405" algn="ctr"/>
              </a:tabLst>
              <a:defRPr sz="1300" kern="1200" baseline="0">
                <a:solidFill>
                  <a:schemeClr val="lt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lt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lt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lt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lt1"/>
                </a:solidFill>
                <a:latin typeface="+mn-lt"/>
                <a:ea typeface="+mn-ea"/>
                <a:cs typeface="+mn-cs"/>
              </a:defRPr>
            </a:lvl9pPr>
          </a:lstStyle>
          <a:p>
            <a:pPr algn="ctr"/>
            <a:r>
              <a:rPr lang="zh-CN" altLang="en-US" dirty="0">
                <a:cs typeface="黑体" panose="02010609060101010101" charset="-122"/>
              </a:rPr>
              <a:t>图片</a:t>
            </a:r>
            <a:r>
              <a:rPr lang="en-US" altLang="zh-CN" dirty="0">
                <a:cs typeface="黑体" panose="02010609060101010101" charset="-122"/>
              </a:rPr>
              <a:t> </a:t>
            </a:r>
            <a:endParaRPr lang="zh-CN" altLang="en-US" dirty="0">
              <a:cs typeface="黑体" panose="02010609060101010101" charset="-122"/>
            </a:endParaRPr>
          </a:p>
        </p:txBody>
      </p:sp>
      <p:sp>
        <p:nvSpPr>
          <p:cNvPr id="16" name="矩形: 圆角 8"/>
          <p:cNvSpPr/>
          <p:nvPr>
            <p:custDataLst>
              <p:tags r:id="rId3"/>
            </p:custDataLst>
          </p:nvPr>
        </p:nvSpPr>
        <p:spPr>
          <a:xfrm>
            <a:off x="5845122" y="1468428"/>
            <a:ext cx="4917752" cy="1888494"/>
          </a:xfrm>
          <a:prstGeom prst="roundRect">
            <a:avLst>
              <a:gd name="adj" fmla="val 4674"/>
            </a:avLst>
          </a:prstGeom>
          <a:solidFill>
            <a:srgbClr val="C5E2FF"/>
          </a:solidFill>
          <a:ln>
            <a:solidFill>
              <a:srgbClr val="779CC6"/>
            </a:solidFill>
          </a:ln>
          <a:effectLst>
            <a:outerShdw blurRad="127000" dist="38100" dir="2700000" algn="tl" rotWithShape="0">
              <a:srgbClr val="C4EFD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ClrTx/>
              <a:buSzTx/>
              <a:buFontTx/>
            </a:pPr>
            <a:endParaRPr lang="en-US" altLang="zh-CN" dirty="0"/>
          </a:p>
        </p:txBody>
      </p:sp>
      <p:sp>
        <p:nvSpPr>
          <p:cNvPr id="17" name="矩形: 圆角 8"/>
          <p:cNvSpPr/>
          <p:nvPr>
            <p:custDataLst>
              <p:tags r:id="rId4"/>
            </p:custDataLst>
          </p:nvPr>
        </p:nvSpPr>
        <p:spPr>
          <a:xfrm>
            <a:off x="5845122" y="3817063"/>
            <a:ext cx="4917752" cy="1888494"/>
          </a:xfrm>
          <a:prstGeom prst="roundRect">
            <a:avLst>
              <a:gd name="adj" fmla="val 4674"/>
            </a:avLst>
          </a:prstGeom>
          <a:solidFill>
            <a:srgbClr val="C5E2FF"/>
          </a:solidFill>
          <a:ln>
            <a:solidFill>
              <a:srgbClr val="779CC6"/>
            </a:solidFill>
          </a:ln>
          <a:effectLst>
            <a:outerShdw blurRad="127000" dist="38100" dir="2700000" algn="tl" rotWithShape="0">
              <a:srgbClr val="C4EFD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ClrTx/>
              <a:buSzTx/>
              <a:buFontTx/>
            </a:pPr>
            <a:endParaRPr lang="en-US" altLang="zh-CN" dirty="0"/>
          </a:p>
        </p:txBody>
      </p:sp>
      <p:sp>
        <p:nvSpPr>
          <p:cNvPr id="5" name="任意多边形 22"/>
          <p:cNvSpPr/>
          <p:nvPr>
            <p:custDataLst>
              <p:tags r:id="rId5"/>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a:solidFill>
                <a:schemeClr val="accent1">
                  <a:lumMod val="75000"/>
                </a:schemeClr>
              </a:solidFill>
              <a:latin typeface="Roboto Regular"/>
              <a:ea typeface="思源黑体 CN Regular"/>
            </a:endParaRPr>
          </a:p>
        </p:txBody>
      </p:sp>
      <p:sp>
        <p:nvSpPr>
          <p:cNvPr id="2" name="Subtitle 1"/>
          <p:cNvSpPr>
            <a:spLocks noGrp="1"/>
          </p:cNvSpPr>
          <p:nvPr>
            <p:ph type="subTitle" idx="1"/>
          </p:nvPr>
        </p:nvSpPr>
        <p:spPr>
          <a:xfrm>
            <a:off x="1007705" y="192833"/>
            <a:ext cx="1704393" cy="410548"/>
          </a:xfrm>
        </p:spPr>
        <p:txBody>
          <a:bodyPr>
            <a:noAutofit/>
          </a:bodyPr>
          <a:lstStyle/>
          <a:p>
            <a:r>
              <a:rPr lang="zh-CN" altLang="en-US" dirty="0">
                <a:latin typeface="+mn-lt"/>
                <a:ea typeface="+mn-ea"/>
                <a:cs typeface="+mn-ea"/>
                <a:sym typeface="+mn-lt"/>
              </a:rPr>
              <a:t>团队介绍</a:t>
            </a:r>
            <a:endParaRPr lang="zh-CN" altLang="en-US" dirty="0">
              <a:latin typeface="+mn-lt"/>
              <a:ea typeface="+mn-ea"/>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21" name="矩形: 圆角 20"/>
          <p:cNvSpPr/>
          <p:nvPr/>
        </p:nvSpPr>
        <p:spPr>
          <a:xfrm>
            <a:off x="6046236" y="1835020"/>
            <a:ext cx="1069910" cy="12565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941306" y="1851023"/>
            <a:ext cx="1069910" cy="1256524"/>
          </a:xfrm>
          <a:prstGeom prst="round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图片</a:t>
            </a:r>
            <a:endParaRPr lang="zh-CN" altLang="en-US" dirty="0"/>
          </a:p>
        </p:txBody>
      </p:sp>
      <p:sp>
        <p:nvSpPr>
          <p:cNvPr id="23" name="矩形 22"/>
          <p:cNvSpPr/>
          <p:nvPr/>
        </p:nvSpPr>
        <p:spPr>
          <a:xfrm>
            <a:off x="7107400" y="1662460"/>
            <a:ext cx="1028894" cy="201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黄泊凯</a:t>
            </a:r>
            <a:endParaRPr lang="zh-CN" altLang="en-US" sz="1600" b="1" dirty="0">
              <a:solidFill>
                <a:schemeClr val="tx1"/>
              </a:solidFill>
            </a:endParaRPr>
          </a:p>
        </p:txBody>
      </p:sp>
      <p:sp>
        <p:nvSpPr>
          <p:cNvPr id="24" name="矩形 23"/>
          <p:cNvSpPr/>
          <p:nvPr/>
        </p:nvSpPr>
        <p:spPr>
          <a:xfrm>
            <a:off x="8072380" y="1654838"/>
            <a:ext cx="1295555" cy="195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rPr>
              <a:t>软件工程专业</a:t>
            </a:r>
            <a:endParaRPr lang="zh-CN" altLang="en-US" sz="1400" b="1" dirty="0">
              <a:solidFill>
                <a:schemeClr val="bg1"/>
              </a:solidFill>
            </a:endParaRPr>
          </a:p>
        </p:txBody>
      </p:sp>
      <p:sp>
        <p:nvSpPr>
          <p:cNvPr id="25" name="矩形 24"/>
          <p:cNvSpPr/>
          <p:nvPr/>
        </p:nvSpPr>
        <p:spPr>
          <a:xfrm>
            <a:off x="7036008" y="1871087"/>
            <a:ext cx="3726866" cy="1678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zh-CN" altLang="en-US" sz="1000" kern="100" dirty="0">
                <a:solidFill>
                  <a:srgbClr val="575756"/>
                </a:solidFill>
                <a:latin typeface="+mn-ea"/>
                <a:cs typeface="Times New Roman" panose="02020603050405020304" pitchFamily="18" charset="0"/>
              </a:rPr>
              <a:t>曾</a:t>
            </a:r>
            <a:r>
              <a:rPr lang="zh-CN" altLang="zh-CN" sz="1000" kern="100" dirty="0">
                <a:solidFill>
                  <a:srgbClr val="575756"/>
                </a:solidFill>
                <a:latin typeface="+mn-ea"/>
                <a:cs typeface="Times New Roman" panose="02020603050405020304" pitchFamily="18" charset="0"/>
              </a:rPr>
              <a:t>获第八届</a:t>
            </a:r>
            <a:r>
              <a:rPr lang="en-US" altLang="zh-CN" sz="1000" kern="100" dirty="0">
                <a:solidFill>
                  <a:srgbClr val="575756"/>
                </a:solidFill>
                <a:latin typeface="+mn-ea"/>
                <a:cs typeface="Times New Roman" panose="02020603050405020304" pitchFamily="18" charset="0"/>
              </a:rPr>
              <a:t>PTA</a:t>
            </a:r>
            <a:r>
              <a:rPr lang="zh-CN" altLang="zh-CN" sz="1000" kern="100" dirty="0">
                <a:solidFill>
                  <a:srgbClr val="575756"/>
                </a:solidFill>
                <a:latin typeface="+mn-ea"/>
                <a:cs typeface="Times New Roman" panose="02020603050405020304" pitchFamily="18" charset="0"/>
              </a:rPr>
              <a:t>团体序</a:t>
            </a:r>
            <a:r>
              <a:rPr lang="zh-CN" altLang="zh-CN" sz="1000" kern="100" dirty="0">
                <a:solidFill>
                  <a:srgbClr val="575756"/>
                </a:solidFill>
                <a:effectLst/>
                <a:latin typeface="+mn-ea"/>
                <a:cs typeface="Times New Roman" panose="02020603050405020304" pitchFamily="18" charset="0"/>
              </a:rPr>
              <a:t>设计赛华山论剑组全国第五</a:t>
            </a:r>
            <a:endParaRPr lang="zh-CN" altLang="zh-CN" sz="1000" kern="100" dirty="0">
              <a:solidFill>
                <a:srgbClr val="575756"/>
              </a:solidFill>
              <a:effectLst/>
              <a:latin typeface="+mn-ea"/>
              <a:cs typeface="Times New Roman" panose="02020603050405020304" pitchFamily="18" charset="0"/>
            </a:endParaRPr>
          </a:p>
          <a:p>
            <a:pPr marL="171450" indent="-171450" algn="just">
              <a:lnSpc>
                <a:spcPct val="150000"/>
              </a:lnSpc>
              <a:buFont typeface="Arial" panose="020B0604020202020204" pitchFamily="34" charset="0"/>
              <a:buChar char="•"/>
            </a:pPr>
            <a:r>
              <a:rPr lang="zh-CN" altLang="en-US" sz="1000" kern="100" dirty="0">
                <a:solidFill>
                  <a:srgbClr val="575756"/>
                </a:solidFill>
                <a:effectLst/>
                <a:latin typeface="+mn-ea"/>
                <a:cs typeface="Times New Roman" panose="02020603050405020304" pitchFamily="18" charset="0"/>
                <a:sym typeface="+mn-ea"/>
              </a:rPr>
              <a:t>曾</a:t>
            </a:r>
            <a:r>
              <a:rPr lang="zh-CN" altLang="zh-CN" sz="1000" kern="100" dirty="0">
                <a:solidFill>
                  <a:srgbClr val="575756"/>
                </a:solidFill>
                <a:effectLst/>
                <a:latin typeface="+mn-ea"/>
                <a:cs typeface="Times New Roman" panose="02020603050405020304" pitchFamily="18" charset="0"/>
                <a:sym typeface="+mn-ea"/>
              </a:rPr>
              <a:t>获第十一届广东省单片机设计竞赛“合泰杯”二等奖</a:t>
            </a:r>
            <a:endParaRPr lang="zh-CN" altLang="zh-CN" sz="1000" kern="100" dirty="0">
              <a:solidFill>
                <a:srgbClr val="575756"/>
              </a:solidFill>
              <a:effectLst/>
              <a:latin typeface="+mn-ea"/>
              <a:cs typeface="Times New Roman" panose="02020603050405020304" pitchFamily="18" charset="0"/>
              <a:sym typeface="+mn-ea"/>
            </a:endParaRPr>
          </a:p>
          <a:p>
            <a:pPr marL="171450" indent="-171450" algn="just">
              <a:lnSpc>
                <a:spcPct val="150000"/>
              </a:lnSpc>
              <a:buFont typeface="Arial" panose="020B0604020202020204" pitchFamily="34" charset="0"/>
              <a:buChar char="•"/>
            </a:pPr>
            <a:r>
              <a:rPr lang="zh-CN" altLang="en-US" sz="1000" kern="100" dirty="0">
                <a:solidFill>
                  <a:srgbClr val="575756"/>
                </a:solidFill>
                <a:effectLst/>
                <a:latin typeface="+mn-ea"/>
                <a:cs typeface="Times New Roman" panose="02020603050405020304" pitchFamily="18" charset="0"/>
                <a:sym typeface="+mn-ea"/>
              </a:rPr>
              <a:t>曾</a:t>
            </a:r>
            <a:r>
              <a:rPr lang="zh-CN" altLang="zh-CN" sz="1000" kern="100" dirty="0">
                <a:solidFill>
                  <a:srgbClr val="575756"/>
                </a:solidFill>
                <a:effectLst/>
                <a:latin typeface="+mn-ea"/>
                <a:cs typeface="Times New Roman" panose="02020603050405020304" pitchFamily="18" charset="0"/>
                <a:sym typeface="+mn-ea"/>
              </a:rPr>
              <a:t>获百度之星“码蹄杯”个人程序设计赛省级三等奖</a:t>
            </a:r>
            <a:endParaRPr lang="en-US" altLang="zh-CN" sz="1000" kern="100" dirty="0">
              <a:solidFill>
                <a:srgbClr val="575756"/>
              </a:solidFill>
              <a:effectLst/>
              <a:latin typeface="+mn-ea"/>
              <a:cs typeface="Times New Roman" panose="02020603050405020304" pitchFamily="18" charset="0"/>
            </a:endParaRPr>
          </a:p>
          <a:p>
            <a:pPr marL="171450" indent="-171450" algn="just">
              <a:lnSpc>
                <a:spcPct val="150000"/>
              </a:lnSpc>
              <a:buFont typeface="Arial" panose="020B0604020202020204" pitchFamily="34" charset="0"/>
              <a:buChar char="•"/>
            </a:pPr>
            <a:r>
              <a:rPr lang="zh-CN" altLang="zh-CN" sz="1000" kern="100" dirty="0">
                <a:solidFill>
                  <a:srgbClr val="575756"/>
                </a:solidFill>
                <a:effectLst/>
                <a:latin typeface="+mn-ea"/>
                <a:cs typeface="Times New Roman" panose="02020603050405020304" pitchFamily="18" charset="0"/>
              </a:rPr>
              <a:t>加入广工信息物理融合系统重点实验室（</a:t>
            </a:r>
            <a:r>
              <a:rPr lang="en-US" altLang="zh-CN" sz="1000" kern="100" dirty="0">
                <a:solidFill>
                  <a:srgbClr val="575756"/>
                </a:solidFill>
                <a:effectLst/>
                <a:latin typeface="+mn-ea"/>
                <a:cs typeface="Times New Roman" panose="02020603050405020304" pitchFamily="18" charset="0"/>
              </a:rPr>
              <a:t>CPS</a:t>
            </a:r>
            <a:r>
              <a:rPr lang="zh-CN" altLang="zh-CN" sz="1000" kern="100" dirty="0">
                <a:solidFill>
                  <a:srgbClr val="575756"/>
                </a:solidFill>
                <a:effectLst/>
                <a:latin typeface="+mn-ea"/>
                <a:cs typeface="Times New Roman" panose="02020603050405020304" pitchFamily="18" charset="0"/>
              </a:rPr>
              <a:t>），参与省级医学大模型基金项目申报，负责实验室与南方电网合作项目中模型部署测试工作</a:t>
            </a:r>
            <a:endParaRPr lang="zh-CN" altLang="zh-CN" sz="1000" kern="100" dirty="0">
              <a:solidFill>
                <a:srgbClr val="575756"/>
              </a:solidFill>
              <a:effectLst/>
              <a:latin typeface="+mn-ea"/>
              <a:cs typeface="Times New Roman" panose="02020603050405020304" pitchFamily="18" charset="0"/>
            </a:endParaRPr>
          </a:p>
          <a:p>
            <a:pPr marL="285750" indent="-285750" algn="ctr">
              <a:buFont typeface="Arial" panose="020B0604020202020204" pitchFamily="34" charset="0"/>
              <a:buChar char="•"/>
            </a:pPr>
            <a:endParaRPr lang="zh-CN" altLang="en-US" dirty="0"/>
          </a:p>
        </p:txBody>
      </p:sp>
      <p:sp>
        <p:nvSpPr>
          <p:cNvPr id="27" name="矩形: 圆角 26"/>
          <p:cNvSpPr/>
          <p:nvPr/>
        </p:nvSpPr>
        <p:spPr>
          <a:xfrm>
            <a:off x="5941306" y="4133048"/>
            <a:ext cx="1069910" cy="1256524"/>
          </a:xfrm>
          <a:prstGeom prst="roundRect">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图片</a:t>
            </a:r>
            <a:endParaRPr lang="zh-CN" altLang="en-US" dirty="0"/>
          </a:p>
        </p:txBody>
      </p:sp>
      <p:sp>
        <p:nvSpPr>
          <p:cNvPr id="30" name="矩形 29"/>
          <p:cNvSpPr/>
          <p:nvPr/>
        </p:nvSpPr>
        <p:spPr>
          <a:xfrm>
            <a:off x="7187273" y="4018254"/>
            <a:ext cx="707417" cy="195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吴显</a:t>
            </a:r>
            <a:endParaRPr lang="zh-CN" altLang="en-US" sz="1600" b="1" dirty="0">
              <a:solidFill>
                <a:schemeClr val="tx1"/>
              </a:solidFill>
            </a:endParaRPr>
          </a:p>
        </p:txBody>
      </p:sp>
      <p:sp>
        <p:nvSpPr>
          <p:cNvPr id="31" name="矩形 30"/>
          <p:cNvSpPr/>
          <p:nvPr/>
        </p:nvSpPr>
        <p:spPr>
          <a:xfrm>
            <a:off x="7894690" y="3998711"/>
            <a:ext cx="2659413" cy="234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b="1" dirty="0">
                <a:effectLst/>
                <a:latin typeface="+mn-ea"/>
                <a:cs typeface="Times New Roman" panose="02020603050405020304" pitchFamily="18" charset="0"/>
              </a:rPr>
              <a:t>机械设计制造及其自动化专业</a:t>
            </a:r>
            <a:endParaRPr lang="zh-CN" altLang="en-US" sz="1400" b="1" dirty="0">
              <a:latin typeface="+mn-ea"/>
            </a:endParaRPr>
          </a:p>
        </p:txBody>
      </p:sp>
      <p:sp>
        <p:nvSpPr>
          <p:cNvPr id="32" name="矩形 31"/>
          <p:cNvSpPr/>
          <p:nvPr/>
        </p:nvSpPr>
        <p:spPr>
          <a:xfrm>
            <a:off x="7036008" y="4133267"/>
            <a:ext cx="3726866" cy="1759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Arial" panose="020B0604020202020204" pitchFamily="34" charset="0"/>
              <a:buChar char="•"/>
            </a:pPr>
            <a:r>
              <a:rPr lang="zh-CN" altLang="en-US" sz="1000" kern="100" dirty="0">
                <a:effectLst/>
                <a:latin typeface="+mn-ea"/>
                <a:cs typeface="Times New Roman" panose="02020603050405020304" pitchFamily="18" charset="0"/>
              </a:rPr>
              <a:t>曾</a:t>
            </a:r>
            <a:r>
              <a:rPr lang="zh-CN" altLang="zh-CN" sz="1000" kern="100" dirty="0">
                <a:effectLst/>
                <a:latin typeface="+mn-ea"/>
                <a:cs typeface="Times New Roman" panose="02020603050405020304" pitchFamily="18" charset="0"/>
              </a:rPr>
              <a:t>获第十一届广东省单片机设计竞赛“合泰杯”二等奖</a:t>
            </a:r>
            <a:endParaRPr lang="zh-CN" altLang="zh-CN" sz="1000" kern="100" dirty="0">
              <a:effectLst/>
              <a:latin typeface="+mn-ea"/>
              <a:cs typeface="Times New Roman" panose="02020603050405020304" pitchFamily="18" charset="0"/>
            </a:endParaRPr>
          </a:p>
          <a:p>
            <a:pPr marL="171450" indent="-171450" algn="just">
              <a:lnSpc>
                <a:spcPct val="150000"/>
              </a:lnSpc>
              <a:buFont typeface="Arial" panose="020B0604020202020204" pitchFamily="34" charset="0"/>
              <a:buChar char="•"/>
            </a:pPr>
            <a:r>
              <a:rPr lang="zh-CN" altLang="en-US" sz="1000" kern="100" dirty="0">
                <a:effectLst/>
                <a:latin typeface="+mn-ea"/>
                <a:cs typeface="Times New Roman" panose="02020603050405020304" pitchFamily="18" charset="0"/>
              </a:rPr>
              <a:t>曾</a:t>
            </a:r>
            <a:r>
              <a:rPr lang="zh-CN" altLang="zh-CN" sz="1000" kern="100" dirty="0">
                <a:effectLst/>
                <a:latin typeface="+mn-ea"/>
                <a:cs typeface="Times New Roman" panose="02020603050405020304" pitchFamily="18" charset="0"/>
              </a:rPr>
              <a:t>获校内实验技能大赛</a:t>
            </a:r>
            <a:r>
              <a:rPr lang="en-US" altLang="zh-CN" sz="1000" kern="100" dirty="0">
                <a:effectLst/>
                <a:latin typeface="+mn-ea"/>
                <a:cs typeface="Times New Roman" panose="02020603050405020304" pitchFamily="18" charset="0"/>
              </a:rPr>
              <a:t>3D</a:t>
            </a:r>
            <a:r>
              <a:rPr lang="zh-CN" altLang="zh-CN" sz="1000" kern="100" dirty="0">
                <a:effectLst/>
                <a:latin typeface="+mn-ea"/>
                <a:cs typeface="Times New Roman" panose="02020603050405020304" pitchFamily="18" charset="0"/>
              </a:rPr>
              <a:t>打印项目三等奖</a:t>
            </a:r>
            <a:endParaRPr lang="en-US" altLang="zh-CN" sz="1000" kern="100" dirty="0">
              <a:effectLst/>
              <a:latin typeface="+mn-ea"/>
              <a:cs typeface="Times New Roman" panose="02020603050405020304" pitchFamily="18" charset="0"/>
            </a:endParaRPr>
          </a:p>
          <a:p>
            <a:pPr marL="171450" indent="-171450" algn="just">
              <a:lnSpc>
                <a:spcPct val="150000"/>
              </a:lnSpc>
              <a:buFont typeface="Arial" panose="020B0604020202020204" pitchFamily="34" charset="0"/>
              <a:buChar char="•"/>
            </a:pPr>
            <a:r>
              <a:rPr lang="zh-CN" altLang="zh-CN" sz="1000" kern="100" dirty="0">
                <a:effectLst/>
                <a:latin typeface="+mn-ea"/>
                <a:cs typeface="Times New Roman" panose="02020603050405020304" pitchFamily="18" charset="0"/>
              </a:rPr>
              <a:t>擅长</a:t>
            </a:r>
            <a:r>
              <a:rPr lang="en-US" altLang="zh-CN" sz="1000" kern="100" dirty="0" err="1">
                <a:effectLst/>
                <a:latin typeface="+mn-ea"/>
                <a:cs typeface="Times New Roman" panose="02020603050405020304" pitchFamily="18" charset="0"/>
              </a:rPr>
              <a:t>comsol</a:t>
            </a:r>
            <a:r>
              <a:rPr lang="zh-CN" altLang="zh-CN" sz="1000" kern="100" dirty="0">
                <a:effectLst/>
                <a:latin typeface="+mn-ea"/>
                <a:cs typeface="Times New Roman" panose="02020603050405020304" pitchFamily="18" charset="0"/>
              </a:rPr>
              <a:t>仿真模拟、结构设计、</a:t>
            </a:r>
            <a:r>
              <a:rPr lang="en-US" altLang="zh-CN" sz="1000" kern="100" dirty="0" err="1">
                <a:effectLst/>
                <a:latin typeface="+mn-ea"/>
                <a:cs typeface="Times New Roman" panose="02020603050405020304" pitchFamily="18" charset="0"/>
              </a:rPr>
              <a:t>solidworks</a:t>
            </a:r>
            <a:r>
              <a:rPr lang="zh-CN" altLang="zh-CN" sz="1000" kern="100" dirty="0">
                <a:effectLst/>
                <a:latin typeface="+mn-ea"/>
                <a:cs typeface="Times New Roman" panose="02020603050405020304" pitchFamily="18" charset="0"/>
              </a:rPr>
              <a:t>建模、</a:t>
            </a:r>
            <a:r>
              <a:rPr lang="en-US" altLang="zh-CN" sz="1000" kern="100" dirty="0">
                <a:effectLst/>
                <a:latin typeface="+mn-ea"/>
                <a:cs typeface="Times New Roman" panose="02020603050405020304" pitchFamily="18" charset="0"/>
              </a:rPr>
              <a:t>3D</a:t>
            </a:r>
            <a:r>
              <a:rPr lang="zh-CN" altLang="zh-CN" sz="1000" kern="100" dirty="0">
                <a:effectLst/>
                <a:latin typeface="+mn-ea"/>
                <a:cs typeface="Times New Roman" panose="02020603050405020304" pitchFamily="18" charset="0"/>
              </a:rPr>
              <a:t>打印</a:t>
            </a:r>
            <a:endParaRPr lang="zh-CN" altLang="zh-CN" sz="1000" kern="100" dirty="0">
              <a:effectLst/>
              <a:latin typeface="+mn-ea"/>
              <a:cs typeface="Times New Roman" panose="02020603050405020304" pitchFamily="18" charset="0"/>
            </a:endParaRPr>
          </a:p>
          <a:p>
            <a:pPr marL="171450" indent="-171450" algn="just">
              <a:lnSpc>
                <a:spcPct val="150000"/>
              </a:lnSpc>
              <a:buFont typeface="Arial" panose="020B0604020202020204" pitchFamily="34" charset="0"/>
              <a:buChar char="•"/>
            </a:pPr>
            <a:r>
              <a:rPr lang="zh-CN" altLang="zh-CN" sz="1000" kern="100" dirty="0">
                <a:effectLst/>
                <a:latin typeface="+mn-ea"/>
                <a:cs typeface="Times New Roman" panose="02020603050405020304" pitchFamily="18" charset="0"/>
              </a:rPr>
              <a:t>参与精密实验室压电陶瓷微位移平台项目，负责设计和制作压电陶瓷安装平台及其数据仿真</a:t>
            </a:r>
            <a:endParaRPr lang="zh-CN" altLang="zh-CN" sz="1000" kern="100" dirty="0">
              <a:effectLst/>
              <a:latin typeface="+mn-ea"/>
              <a:cs typeface="Times New Roman" panose="02020603050405020304" pitchFamily="18" charset="0"/>
            </a:endParaRPr>
          </a:p>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633927" y="4099249"/>
            <a:ext cx="3303036" cy="1112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2800" dirty="0">
                <a:solidFill>
                  <a:schemeClr val="tx1"/>
                </a:solidFill>
                <a:effectLst/>
                <a:latin typeface="+mn-ea"/>
                <a:cs typeface="Times New Roman" panose="02020603050405020304" pitchFamily="18" charset="0"/>
              </a:rPr>
              <a:t>封闭环境无人自动巡检系统</a:t>
            </a:r>
            <a:endParaRPr lang="zh-CN" altLang="en-US" sz="2800" dirty="0">
              <a:solidFill>
                <a:schemeClr val="tx1"/>
              </a:solidFill>
              <a:latin typeface="+mn-ea"/>
            </a:endParaRPr>
          </a:p>
        </p:txBody>
      </p:sp>
      <p:sp>
        <p:nvSpPr>
          <p:cNvPr id="11" name="矩形 10"/>
          <p:cNvSpPr/>
          <p:nvPr/>
        </p:nvSpPr>
        <p:spPr>
          <a:xfrm>
            <a:off x="1125894" y="3862873"/>
            <a:ext cx="1828800" cy="2086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5037455" y="3498850"/>
            <a:ext cx="2148840" cy="2479675"/>
          </a:xfrm>
          <a:prstGeom prst="roundRect">
            <a:avLst/>
          </a:prstGeom>
          <a:noFill/>
          <a:ln>
            <a:solidFill>
              <a:srgbClr val="C5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p:cNvSpPr/>
          <p:nvPr/>
        </p:nvSpPr>
        <p:spPr>
          <a:xfrm>
            <a:off x="940435" y="3224530"/>
            <a:ext cx="2500630" cy="3026410"/>
          </a:xfrm>
          <a:prstGeom prst="roundRect">
            <a:avLst/>
          </a:prstGeom>
          <a:noFill/>
          <a:ln>
            <a:solidFill>
              <a:srgbClr val="C5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200000"/>
              </a:lnSpc>
              <a:buFont typeface="Arial" panose="020B0604020202020204" pitchFamily="34" charset="0"/>
              <a:buChar char="•"/>
            </a:pPr>
            <a:r>
              <a:rPr lang="zh-CN" altLang="zh-CN" sz="2400" kern="100" dirty="0">
                <a:solidFill>
                  <a:srgbClr val="666666"/>
                </a:solidFill>
                <a:effectLst/>
                <a:latin typeface="+mn-ea"/>
                <a:cs typeface="Times New Roman" panose="02020603050405020304" pitchFamily="18" charset="0"/>
              </a:rPr>
              <a:t>主控芯片</a:t>
            </a:r>
            <a:r>
              <a:rPr lang="en-US" altLang="zh-CN" sz="2400" kern="100" dirty="0">
                <a:solidFill>
                  <a:srgbClr val="666666"/>
                </a:solidFill>
                <a:effectLst/>
                <a:latin typeface="+mn-ea"/>
                <a:cs typeface="Times New Roman" panose="02020603050405020304" pitchFamily="18" charset="0"/>
              </a:rPr>
              <a:t>   </a:t>
            </a:r>
            <a:endParaRPr lang="en-US" altLang="zh-CN" sz="2400" kern="100" dirty="0">
              <a:solidFill>
                <a:srgbClr val="666666"/>
              </a:solidFill>
              <a:effectLst/>
              <a:latin typeface="+mn-ea"/>
              <a:cs typeface="Times New Roman" panose="02020603050405020304" pitchFamily="18" charset="0"/>
            </a:endParaRPr>
          </a:p>
          <a:p>
            <a:pPr marL="285750" indent="-285750">
              <a:lnSpc>
                <a:spcPct val="200000"/>
              </a:lnSpc>
              <a:buFont typeface="Arial" panose="020B0604020202020204" pitchFamily="34" charset="0"/>
              <a:buChar char="•"/>
            </a:pPr>
            <a:r>
              <a:rPr lang="zh-CN" altLang="zh-CN" sz="2400" kern="100" dirty="0">
                <a:solidFill>
                  <a:srgbClr val="666666"/>
                </a:solidFill>
                <a:effectLst/>
                <a:latin typeface="+mn-ea"/>
                <a:cs typeface="Times New Roman" panose="02020603050405020304" pitchFamily="18" charset="0"/>
              </a:rPr>
              <a:t>大数据分析</a:t>
            </a:r>
            <a:r>
              <a:rPr lang="en-US" altLang="zh-CN" sz="2400" kern="100" dirty="0">
                <a:solidFill>
                  <a:srgbClr val="666666"/>
                </a:solidFill>
                <a:effectLst/>
                <a:latin typeface="+mn-ea"/>
                <a:cs typeface="Times New Roman" panose="02020603050405020304" pitchFamily="18" charset="0"/>
              </a:rPr>
              <a:t> </a:t>
            </a:r>
            <a:endParaRPr lang="en-US" altLang="zh-CN" sz="2400" kern="100" dirty="0">
              <a:solidFill>
                <a:srgbClr val="666666"/>
              </a:solidFill>
              <a:effectLst/>
              <a:latin typeface="+mn-ea"/>
              <a:cs typeface="Times New Roman" panose="02020603050405020304" pitchFamily="18" charset="0"/>
            </a:endParaRPr>
          </a:p>
          <a:p>
            <a:pPr marL="285750" indent="-285750">
              <a:lnSpc>
                <a:spcPct val="200000"/>
              </a:lnSpc>
              <a:buFont typeface="Arial" panose="020B0604020202020204" pitchFamily="34" charset="0"/>
              <a:buChar char="•"/>
            </a:pPr>
            <a:r>
              <a:rPr lang="zh-CN" altLang="zh-CN" sz="2400" kern="100" dirty="0">
                <a:solidFill>
                  <a:srgbClr val="666666"/>
                </a:solidFill>
                <a:effectLst/>
                <a:latin typeface="+mn-ea"/>
                <a:cs typeface="Times New Roman" panose="02020603050405020304" pitchFamily="18" charset="0"/>
              </a:rPr>
              <a:t>智慧摄像头</a:t>
            </a:r>
            <a:r>
              <a:rPr lang="en-US" altLang="zh-CN" sz="2400" kern="100" dirty="0">
                <a:solidFill>
                  <a:srgbClr val="666666"/>
                </a:solidFill>
                <a:effectLst/>
                <a:latin typeface="+mn-ea"/>
                <a:cs typeface="Times New Roman" panose="02020603050405020304" pitchFamily="18" charset="0"/>
              </a:rPr>
              <a:t>  </a:t>
            </a:r>
            <a:endParaRPr lang="en-US" altLang="zh-CN" sz="2400" kern="100" dirty="0">
              <a:solidFill>
                <a:srgbClr val="666666"/>
              </a:solidFill>
              <a:effectLst/>
              <a:latin typeface="+mn-ea"/>
              <a:cs typeface="Times New Roman" panose="02020603050405020304" pitchFamily="18" charset="0"/>
            </a:endParaRPr>
          </a:p>
          <a:p>
            <a:pPr marL="285750" indent="-285750">
              <a:lnSpc>
                <a:spcPct val="200000"/>
              </a:lnSpc>
              <a:buFont typeface="Arial" panose="020B0604020202020204" pitchFamily="34" charset="0"/>
              <a:buChar char="•"/>
            </a:pPr>
            <a:r>
              <a:rPr lang="zh-CN" altLang="zh-CN" sz="2400" kern="100" dirty="0">
                <a:solidFill>
                  <a:srgbClr val="666666"/>
                </a:solidFill>
                <a:effectLst/>
                <a:latin typeface="+mn-ea"/>
                <a:cs typeface="Times New Roman" panose="02020603050405020304" pitchFamily="18" charset="0"/>
              </a:rPr>
              <a:t>数据可视化</a:t>
            </a:r>
            <a:endParaRPr lang="zh-CN" altLang="zh-CN" sz="2400" kern="100" dirty="0">
              <a:solidFill>
                <a:srgbClr val="1C1C1C"/>
              </a:solidFill>
              <a:effectLst/>
              <a:latin typeface="+mn-ea"/>
              <a:cs typeface="Times New Roman" panose="02020603050405020304" pitchFamily="18" charset="0"/>
            </a:endParaRPr>
          </a:p>
          <a:p>
            <a:pPr algn="ctr"/>
            <a:endParaRPr lang="en-US" altLang="zh-CN" sz="2400" dirty="0"/>
          </a:p>
        </p:txBody>
      </p:sp>
      <p:sp>
        <p:nvSpPr>
          <p:cNvPr id="6" name="流程图: 终止 5"/>
          <p:cNvSpPr/>
          <p:nvPr/>
        </p:nvSpPr>
        <p:spPr>
          <a:xfrm>
            <a:off x="1340485" y="2409190"/>
            <a:ext cx="1614170" cy="541020"/>
          </a:xfrm>
          <a:prstGeom prst="flowChartTerminator">
            <a:avLst/>
          </a:pr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人工智能</a:t>
            </a:r>
            <a:endParaRPr lang="zh-CN" altLang="en-US" sz="2400" dirty="0">
              <a:solidFill>
                <a:schemeClr val="tx1"/>
              </a:solidFill>
            </a:endParaRPr>
          </a:p>
        </p:txBody>
      </p:sp>
      <p:sp>
        <p:nvSpPr>
          <p:cNvPr id="5"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kern="0">
              <a:solidFill>
                <a:schemeClr val="accent1">
                  <a:lumMod val="75000"/>
                </a:schemeClr>
              </a:solidFill>
              <a:latin typeface="Roboto Regular"/>
              <a:ea typeface="思源黑体 CN Regular"/>
            </a:endParaRPr>
          </a:p>
        </p:txBody>
      </p:sp>
      <p:sp>
        <p:nvSpPr>
          <p:cNvPr id="2" name="Subtitle 1"/>
          <p:cNvSpPr>
            <a:spLocks noGrp="1"/>
          </p:cNvSpPr>
          <p:nvPr>
            <p:ph type="subTitle" idx="1"/>
          </p:nvPr>
        </p:nvSpPr>
        <p:spPr>
          <a:xfrm>
            <a:off x="904859" y="232229"/>
            <a:ext cx="2276670" cy="443722"/>
          </a:xfrm>
        </p:spPr>
        <p:txBody>
          <a:bodyPr>
            <a:noAutofit/>
          </a:bodyPr>
          <a:lstStyle/>
          <a:p>
            <a:r>
              <a:rPr lang="zh-CN" altLang="en-US" dirty="0">
                <a:solidFill>
                  <a:schemeClr val="tx1"/>
                </a:solidFill>
                <a:latin typeface="+mn-lt"/>
                <a:ea typeface="+mn-ea"/>
                <a:cs typeface="+mn-ea"/>
                <a:sym typeface="+mn-lt"/>
              </a:rPr>
              <a:t>方案概述</a:t>
            </a:r>
            <a:endParaRPr lang="en-US" dirty="0">
              <a:solidFill>
                <a:schemeClr val="tx1"/>
              </a:solidFill>
              <a:latin typeface="+mn-lt"/>
              <a:ea typeface="+mn-ea"/>
              <a:cs typeface="+mn-ea"/>
              <a:sym typeface="+mn-lt"/>
            </a:endParaRPr>
          </a:p>
        </p:txBody>
      </p:sp>
      <p:sp>
        <p:nvSpPr>
          <p:cNvPr id="3" name="Content Placeholder 2"/>
          <p:cNvSpPr>
            <a:spLocks noGrp="1"/>
          </p:cNvSpPr>
          <p:nvPr>
            <p:ph idx="10"/>
          </p:nvPr>
        </p:nvSpPr>
        <p:spPr>
          <a:xfrm>
            <a:off x="4693285" y="948690"/>
            <a:ext cx="2810510" cy="729615"/>
          </a:xfrm>
        </p:spPr>
        <p:txBody>
          <a:bodyPr/>
          <a:lstStyle/>
          <a:p>
            <a:pPr marL="0">
              <a:lnSpc>
                <a:spcPct val="150000"/>
              </a:lnSpc>
            </a:pPr>
            <a:r>
              <a:rPr lang="zh-CN" altLang="en-US" sz="4400" b="1" dirty="0">
                <a:latin typeface="+mn-ea"/>
                <a:ea typeface="+mn-ea"/>
                <a:cs typeface="+mn-ea"/>
                <a:sym typeface="+mn-lt"/>
              </a:rPr>
              <a:t>方案名</a:t>
            </a:r>
            <a:endParaRPr lang="zh-CN" altLang="en-US" sz="4400" b="1" dirty="0">
              <a:latin typeface="+mn-ea"/>
              <a:ea typeface="+mn-ea"/>
              <a:cs typeface="+mn-ea"/>
              <a:sym typeface="+mn-lt"/>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7" name="流程图: 终止 6"/>
          <p:cNvSpPr/>
          <p:nvPr/>
        </p:nvSpPr>
        <p:spPr>
          <a:xfrm>
            <a:off x="5275244" y="2408944"/>
            <a:ext cx="1430694" cy="541175"/>
          </a:xfrm>
          <a:prstGeom prst="flowChartTerminator">
            <a:avLst/>
          </a:pr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仓库</a:t>
            </a:r>
            <a:endParaRPr lang="zh-CN" altLang="en-US" sz="2400" dirty="0">
              <a:solidFill>
                <a:schemeClr val="tx1"/>
              </a:solidFill>
            </a:endParaRPr>
          </a:p>
        </p:txBody>
      </p:sp>
      <p:sp>
        <p:nvSpPr>
          <p:cNvPr id="12" name="流程图: 过程 11"/>
          <p:cNvSpPr/>
          <p:nvPr/>
        </p:nvSpPr>
        <p:spPr>
          <a:xfrm>
            <a:off x="5224145" y="3606165"/>
            <a:ext cx="1775460" cy="27813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250000"/>
              </a:lnSpc>
              <a:buFont typeface="Arial" panose="020B0604020202020204" pitchFamily="34" charset="0"/>
              <a:buChar char="•"/>
            </a:pPr>
            <a:r>
              <a:rPr lang="zh-CN" altLang="en-US" sz="2400" dirty="0">
                <a:latin typeface="+mn-ea"/>
              </a:rPr>
              <a:t>仓储管理</a:t>
            </a:r>
            <a:endParaRPr lang="en-US" altLang="zh-CN" sz="2400" dirty="0">
              <a:latin typeface="+mn-ea"/>
            </a:endParaRPr>
          </a:p>
          <a:p>
            <a:pPr marL="285750" indent="-285750" algn="ctr">
              <a:lnSpc>
                <a:spcPct val="250000"/>
              </a:lnSpc>
              <a:buFont typeface="Arial" panose="020B0604020202020204" pitchFamily="34" charset="0"/>
              <a:buChar char="•"/>
            </a:pPr>
            <a:r>
              <a:rPr lang="zh-CN" altLang="en-US" sz="2400" dirty="0">
                <a:latin typeface="+mn-ea"/>
              </a:rPr>
              <a:t>巡检</a:t>
            </a:r>
            <a:r>
              <a:rPr lang="zh-CN" altLang="en-US" sz="2400" dirty="0">
                <a:solidFill>
                  <a:srgbClr val="666666"/>
                </a:solidFill>
                <a:latin typeface="+mn-ea"/>
              </a:rPr>
              <a:t>监测</a:t>
            </a:r>
            <a:endParaRPr lang="zh-CN" altLang="en-US" sz="2400" dirty="0">
              <a:solidFill>
                <a:srgbClr val="666666"/>
              </a:solidFill>
              <a:latin typeface="+mn-ea"/>
            </a:endParaRPr>
          </a:p>
          <a:p>
            <a:pPr marL="285750" indent="-285750" algn="ctr">
              <a:lnSpc>
                <a:spcPct val="250000"/>
              </a:lnSpc>
              <a:buFont typeface="Arial" panose="020B0604020202020204" pitchFamily="34" charset="0"/>
              <a:buChar char="•"/>
            </a:pPr>
            <a:r>
              <a:rPr lang="zh-CN" altLang="en-US" sz="2400" dirty="0">
                <a:latin typeface="+mn-ea"/>
              </a:rPr>
              <a:t>警情</a:t>
            </a:r>
            <a:r>
              <a:rPr lang="zh-CN" altLang="en-US" sz="2400" dirty="0">
                <a:latin typeface="+mn-ea"/>
              </a:rPr>
              <a:t>处理</a:t>
            </a:r>
            <a:endParaRPr lang="zh-CN" altLang="en-US" sz="2400" dirty="0">
              <a:latin typeface="+mn-ea"/>
            </a:endParaRPr>
          </a:p>
          <a:p>
            <a:pPr indent="0" algn="ctr">
              <a:lnSpc>
                <a:spcPct val="250000"/>
              </a:lnSpc>
              <a:buFont typeface="Arial" panose="020B0604020202020204" pitchFamily="34" charset="0"/>
              <a:buNone/>
            </a:pPr>
            <a:endParaRPr lang="zh-CN" altLang="en-US" sz="2400" dirty="0">
              <a:latin typeface="+mn-ea"/>
            </a:endParaRPr>
          </a:p>
        </p:txBody>
      </p:sp>
      <p:sp>
        <p:nvSpPr>
          <p:cNvPr id="14" name="加号 13"/>
          <p:cNvSpPr/>
          <p:nvPr/>
        </p:nvSpPr>
        <p:spPr>
          <a:xfrm>
            <a:off x="3781769" y="4390831"/>
            <a:ext cx="914400" cy="821094"/>
          </a:xfrm>
          <a:prstGeom prst="mathPlus">
            <a:avLst/>
          </a:pr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号 14"/>
          <p:cNvSpPr/>
          <p:nvPr/>
        </p:nvSpPr>
        <p:spPr>
          <a:xfrm>
            <a:off x="7486935" y="4449989"/>
            <a:ext cx="1147292" cy="547396"/>
          </a:xfrm>
          <a:prstGeom prst="mathEqual">
            <a:avLst/>
          </a:pr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17"/>
          <p:cNvSpPr/>
          <p:nvPr/>
        </p:nvSpPr>
        <p:spPr>
          <a:xfrm>
            <a:off x="2107602" y="5894316"/>
            <a:ext cx="8542353" cy="1455567"/>
          </a:xfrm>
          <a:custGeom>
            <a:avLst/>
            <a:gdLst>
              <a:gd name="connsiteX0" fmla="*/ 0 w 12246654"/>
              <a:gd name="connsiteY0" fmla="*/ 0 h 908180"/>
              <a:gd name="connsiteX1" fmla="*/ 12246654 w 12246654"/>
              <a:gd name="connsiteY1" fmla="*/ 0 h 908180"/>
              <a:gd name="connsiteX2" fmla="*/ 12246654 w 12246654"/>
              <a:gd name="connsiteY2" fmla="*/ 908180 h 908180"/>
              <a:gd name="connsiteX3" fmla="*/ 0 w 12246654"/>
              <a:gd name="connsiteY3" fmla="*/ 908180 h 908180"/>
              <a:gd name="connsiteX4" fmla="*/ 0 w 12246654"/>
              <a:gd name="connsiteY4" fmla="*/ 0 h 908180"/>
              <a:gd name="connsiteX0-1" fmla="*/ 0 w 12246654"/>
              <a:gd name="connsiteY0-2" fmla="*/ 403598 h 1311778"/>
              <a:gd name="connsiteX1-3" fmla="*/ 1708982 w 12246654"/>
              <a:gd name="connsiteY1-4" fmla="*/ 0 h 1311778"/>
              <a:gd name="connsiteX2-5" fmla="*/ 12246654 w 12246654"/>
              <a:gd name="connsiteY2-6" fmla="*/ 403598 h 1311778"/>
              <a:gd name="connsiteX3-7" fmla="*/ 12246654 w 12246654"/>
              <a:gd name="connsiteY3-8" fmla="*/ 1311778 h 1311778"/>
              <a:gd name="connsiteX4-9" fmla="*/ 0 w 12246654"/>
              <a:gd name="connsiteY4-10" fmla="*/ 1311778 h 1311778"/>
              <a:gd name="connsiteX5" fmla="*/ 0 w 12246654"/>
              <a:gd name="connsiteY5" fmla="*/ 403598 h 1311778"/>
              <a:gd name="connsiteX0-11" fmla="*/ 0 w 12246654"/>
              <a:gd name="connsiteY0-12" fmla="*/ 403598 h 1311778"/>
              <a:gd name="connsiteX1-13" fmla="*/ 1708982 w 12246654"/>
              <a:gd name="connsiteY1-14" fmla="*/ 0 h 1311778"/>
              <a:gd name="connsiteX2-15" fmla="*/ 3487332 w 12246654"/>
              <a:gd name="connsiteY2-16" fmla="*/ 542334 h 1311778"/>
              <a:gd name="connsiteX3-17" fmla="*/ 12246654 w 12246654"/>
              <a:gd name="connsiteY3-18" fmla="*/ 403598 h 1311778"/>
              <a:gd name="connsiteX4-19" fmla="*/ 12246654 w 12246654"/>
              <a:gd name="connsiteY4-20" fmla="*/ 1311778 h 1311778"/>
              <a:gd name="connsiteX5-21" fmla="*/ 0 w 12246654"/>
              <a:gd name="connsiteY5-22" fmla="*/ 1311778 h 1311778"/>
              <a:gd name="connsiteX6" fmla="*/ 0 w 12246654"/>
              <a:gd name="connsiteY6" fmla="*/ 403598 h 1311778"/>
              <a:gd name="connsiteX0-23" fmla="*/ 0 w 12246654"/>
              <a:gd name="connsiteY0-24" fmla="*/ 472966 h 1381146"/>
              <a:gd name="connsiteX1-25" fmla="*/ 1708982 w 12246654"/>
              <a:gd name="connsiteY1-26" fmla="*/ 69368 h 1381146"/>
              <a:gd name="connsiteX2-27" fmla="*/ 3487332 w 12246654"/>
              <a:gd name="connsiteY2-28" fmla="*/ 611702 h 1381146"/>
              <a:gd name="connsiteX3-29" fmla="*/ 5625137 w 12246654"/>
              <a:gd name="connsiteY3-30" fmla="*/ 0 h 1381146"/>
              <a:gd name="connsiteX4-31" fmla="*/ 12246654 w 12246654"/>
              <a:gd name="connsiteY4-32" fmla="*/ 472966 h 1381146"/>
              <a:gd name="connsiteX5-33" fmla="*/ 12246654 w 12246654"/>
              <a:gd name="connsiteY5-34" fmla="*/ 1381146 h 1381146"/>
              <a:gd name="connsiteX6-35" fmla="*/ 0 w 12246654"/>
              <a:gd name="connsiteY6-36" fmla="*/ 1381146 h 1381146"/>
              <a:gd name="connsiteX7" fmla="*/ 0 w 12246654"/>
              <a:gd name="connsiteY7" fmla="*/ 472966 h 1381146"/>
              <a:gd name="connsiteX0-37" fmla="*/ 0 w 12246654"/>
              <a:gd name="connsiteY0-38" fmla="*/ 472966 h 1381146"/>
              <a:gd name="connsiteX1-39" fmla="*/ 1708982 w 12246654"/>
              <a:gd name="connsiteY1-40" fmla="*/ 69368 h 1381146"/>
              <a:gd name="connsiteX2-41" fmla="*/ 3487332 w 12246654"/>
              <a:gd name="connsiteY2-42" fmla="*/ 611702 h 1381146"/>
              <a:gd name="connsiteX3-43" fmla="*/ 5625137 w 12246654"/>
              <a:gd name="connsiteY3-44" fmla="*/ 0 h 1381146"/>
              <a:gd name="connsiteX4-45" fmla="*/ 12246654 w 12246654"/>
              <a:gd name="connsiteY4-46" fmla="*/ 472966 h 1381146"/>
              <a:gd name="connsiteX5-47" fmla="*/ 12246654 w 12246654"/>
              <a:gd name="connsiteY5-48" fmla="*/ 1381146 h 1381146"/>
              <a:gd name="connsiteX6-49" fmla="*/ 0 w 12246654"/>
              <a:gd name="connsiteY6-50" fmla="*/ 1381146 h 1381146"/>
              <a:gd name="connsiteX7-51" fmla="*/ 0 w 12246654"/>
              <a:gd name="connsiteY7-52" fmla="*/ 472966 h 1381146"/>
              <a:gd name="connsiteX0-53" fmla="*/ 0 w 12246654"/>
              <a:gd name="connsiteY0-54" fmla="*/ 487259 h 1395439"/>
              <a:gd name="connsiteX1-55" fmla="*/ 1708982 w 12246654"/>
              <a:gd name="connsiteY1-56" fmla="*/ 83661 h 1395439"/>
              <a:gd name="connsiteX2-57" fmla="*/ 3487332 w 12246654"/>
              <a:gd name="connsiteY2-58" fmla="*/ 625995 h 1395439"/>
              <a:gd name="connsiteX3-59" fmla="*/ 5625137 w 12246654"/>
              <a:gd name="connsiteY3-60" fmla="*/ 14293 h 1395439"/>
              <a:gd name="connsiteX4-61" fmla="*/ 9799846 w 12246654"/>
              <a:gd name="connsiteY4-62" fmla="*/ 77355 h 1395439"/>
              <a:gd name="connsiteX5-63" fmla="*/ 12246654 w 12246654"/>
              <a:gd name="connsiteY5-64" fmla="*/ 487259 h 1395439"/>
              <a:gd name="connsiteX6-65" fmla="*/ 12246654 w 12246654"/>
              <a:gd name="connsiteY6-66" fmla="*/ 1395439 h 1395439"/>
              <a:gd name="connsiteX7-67" fmla="*/ 0 w 12246654"/>
              <a:gd name="connsiteY7-68" fmla="*/ 1395439 h 1395439"/>
              <a:gd name="connsiteX8" fmla="*/ 0 w 12246654"/>
              <a:gd name="connsiteY8" fmla="*/ 487259 h 1395439"/>
              <a:gd name="connsiteX0-69" fmla="*/ 0 w 12246654"/>
              <a:gd name="connsiteY0-70" fmla="*/ 482883 h 1391063"/>
              <a:gd name="connsiteX1-71" fmla="*/ 1708982 w 12246654"/>
              <a:gd name="connsiteY1-72" fmla="*/ 79285 h 1391063"/>
              <a:gd name="connsiteX2-73" fmla="*/ 3487332 w 12246654"/>
              <a:gd name="connsiteY2-74" fmla="*/ 621619 h 1391063"/>
              <a:gd name="connsiteX3-75" fmla="*/ 5625137 w 12246654"/>
              <a:gd name="connsiteY3-76" fmla="*/ 9917 h 1391063"/>
              <a:gd name="connsiteX4-77" fmla="*/ 8084557 w 12246654"/>
              <a:gd name="connsiteY4-78" fmla="*/ 621620 h 1391063"/>
              <a:gd name="connsiteX5-79" fmla="*/ 9799846 w 12246654"/>
              <a:gd name="connsiteY5-80" fmla="*/ 72979 h 1391063"/>
              <a:gd name="connsiteX6-81" fmla="*/ 12246654 w 12246654"/>
              <a:gd name="connsiteY6-82" fmla="*/ 482883 h 1391063"/>
              <a:gd name="connsiteX7-83" fmla="*/ 12246654 w 12246654"/>
              <a:gd name="connsiteY7-84" fmla="*/ 1391063 h 1391063"/>
              <a:gd name="connsiteX8-85" fmla="*/ 0 w 12246654"/>
              <a:gd name="connsiteY8-86" fmla="*/ 1391063 h 1391063"/>
              <a:gd name="connsiteX9" fmla="*/ 0 w 12246654"/>
              <a:gd name="connsiteY9" fmla="*/ 482883 h 1391063"/>
              <a:gd name="connsiteX0-87" fmla="*/ 0 w 12246654"/>
              <a:gd name="connsiteY0-88" fmla="*/ 482883 h 1391063"/>
              <a:gd name="connsiteX1-89" fmla="*/ 1708982 w 12246654"/>
              <a:gd name="connsiteY1-90" fmla="*/ 79285 h 1391063"/>
              <a:gd name="connsiteX2-91" fmla="*/ 3487332 w 12246654"/>
              <a:gd name="connsiteY2-92" fmla="*/ 621619 h 1391063"/>
              <a:gd name="connsiteX3-93" fmla="*/ 5625137 w 12246654"/>
              <a:gd name="connsiteY3-94" fmla="*/ 9917 h 1391063"/>
              <a:gd name="connsiteX4-95" fmla="*/ 8084557 w 12246654"/>
              <a:gd name="connsiteY4-96" fmla="*/ 621620 h 1391063"/>
              <a:gd name="connsiteX5-97" fmla="*/ 9799846 w 12246654"/>
              <a:gd name="connsiteY5-98" fmla="*/ 72979 h 1391063"/>
              <a:gd name="connsiteX6-99" fmla="*/ 11716932 w 12246654"/>
              <a:gd name="connsiteY6-100" fmla="*/ 520721 h 1391063"/>
              <a:gd name="connsiteX7-101" fmla="*/ 12246654 w 12246654"/>
              <a:gd name="connsiteY7-102" fmla="*/ 482883 h 1391063"/>
              <a:gd name="connsiteX8-103" fmla="*/ 12246654 w 12246654"/>
              <a:gd name="connsiteY8-104" fmla="*/ 1391063 h 1391063"/>
              <a:gd name="connsiteX9-105" fmla="*/ 0 w 12246654"/>
              <a:gd name="connsiteY9-106" fmla="*/ 1391063 h 1391063"/>
              <a:gd name="connsiteX10" fmla="*/ 0 w 12246654"/>
              <a:gd name="connsiteY10" fmla="*/ 482883 h 1391063"/>
              <a:gd name="connsiteX0-107" fmla="*/ 0 w 12246654"/>
              <a:gd name="connsiteY0-108" fmla="*/ 482883 h 1391063"/>
              <a:gd name="connsiteX1-109" fmla="*/ 3487332 w 12246654"/>
              <a:gd name="connsiteY1-110" fmla="*/ 621619 h 1391063"/>
              <a:gd name="connsiteX2-111" fmla="*/ 5625137 w 12246654"/>
              <a:gd name="connsiteY2-112" fmla="*/ 9917 h 1391063"/>
              <a:gd name="connsiteX3-113" fmla="*/ 8084557 w 12246654"/>
              <a:gd name="connsiteY3-114" fmla="*/ 621620 h 1391063"/>
              <a:gd name="connsiteX4-115" fmla="*/ 9799846 w 12246654"/>
              <a:gd name="connsiteY4-116" fmla="*/ 72979 h 1391063"/>
              <a:gd name="connsiteX5-117" fmla="*/ 11716932 w 12246654"/>
              <a:gd name="connsiteY5-118" fmla="*/ 520721 h 1391063"/>
              <a:gd name="connsiteX6-119" fmla="*/ 12246654 w 12246654"/>
              <a:gd name="connsiteY6-120" fmla="*/ 482883 h 1391063"/>
              <a:gd name="connsiteX7-121" fmla="*/ 12246654 w 12246654"/>
              <a:gd name="connsiteY7-122" fmla="*/ 1391063 h 1391063"/>
              <a:gd name="connsiteX8-123" fmla="*/ 0 w 12246654"/>
              <a:gd name="connsiteY8-124" fmla="*/ 1391063 h 1391063"/>
              <a:gd name="connsiteX9-125" fmla="*/ 0 w 12246654"/>
              <a:gd name="connsiteY9-126" fmla="*/ 482883 h 1391063"/>
              <a:gd name="connsiteX0-127" fmla="*/ 0 w 12246654"/>
              <a:gd name="connsiteY0-128" fmla="*/ 483914 h 1392094"/>
              <a:gd name="connsiteX1-129" fmla="*/ 3487332 w 12246654"/>
              <a:gd name="connsiteY1-130" fmla="*/ 622650 h 1392094"/>
              <a:gd name="connsiteX2-131" fmla="*/ 5625137 w 12246654"/>
              <a:gd name="connsiteY2-132" fmla="*/ 10948 h 1392094"/>
              <a:gd name="connsiteX3-133" fmla="*/ 8084557 w 12246654"/>
              <a:gd name="connsiteY3-134" fmla="*/ 622651 h 1392094"/>
              <a:gd name="connsiteX4-135" fmla="*/ 11716932 w 12246654"/>
              <a:gd name="connsiteY4-136" fmla="*/ 521752 h 1392094"/>
              <a:gd name="connsiteX5-137" fmla="*/ 12246654 w 12246654"/>
              <a:gd name="connsiteY5-138" fmla="*/ 483914 h 1392094"/>
              <a:gd name="connsiteX6-139" fmla="*/ 12246654 w 12246654"/>
              <a:gd name="connsiteY6-140" fmla="*/ 1392094 h 1392094"/>
              <a:gd name="connsiteX7-141" fmla="*/ 0 w 12246654"/>
              <a:gd name="connsiteY7-142" fmla="*/ 1392094 h 1392094"/>
              <a:gd name="connsiteX8-143" fmla="*/ 0 w 12246654"/>
              <a:gd name="connsiteY8-144" fmla="*/ 483914 h 1392094"/>
              <a:gd name="connsiteX0-145" fmla="*/ 0 w 12246654"/>
              <a:gd name="connsiteY0-146" fmla="*/ 547387 h 1455567"/>
              <a:gd name="connsiteX1-147" fmla="*/ 989796 w 12246654"/>
              <a:gd name="connsiteY1-148" fmla="*/ 936 h 1455567"/>
              <a:gd name="connsiteX2-149" fmla="*/ 3487332 w 12246654"/>
              <a:gd name="connsiteY2-150" fmla="*/ 686123 h 1455567"/>
              <a:gd name="connsiteX3-151" fmla="*/ 5625137 w 12246654"/>
              <a:gd name="connsiteY3-152" fmla="*/ 74421 h 1455567"/>
              <a:gd name="connsiteX4-153" fmla="*/ 8084557 w 12246654"/>
              <a:gd name="connsiteY4-154" fmla="*/ 686124 h 1455567"/>
              <a:gd name="connsiteX5-155" fmla="*/ 11716932 w 12246654"/>
              <a:gd name="connsiteY5-156" fmla="*/ 585225 h 1455567"/>
              <a:gd name="connsiteX6-157" fmla="*/ 12246654 w 12246654"/>
              <a:gd name="connsiteY6-158" fmla="*/ 547387 h 1455567"/>
              <a:gd name="connsiteX7-159" fmla="*/ 12246654 w 12246654"/>
              <a:gd name="connsiteY7-160" fmla="*/ 1455567 h 1455567"/>
              <a:gd name="connsiteX8-161" fmla="*/ 0 w 12246654"/>
              <a:gd name="connsiteY8-162" fmla="*/ 1455567 h 1455567"/>
              <a:gd name="connsiteX9-163" fmla="*/ 0 w 12246654"/>
              <a:gd name="connsiteY9-164" fmla="*/ 547387 h 1455567"/>
              <a:gd name="connsiteX0-165" fmla="*/ 0 w 12246654"/>
              <a:gd name="connsiteY0-166" fmla="*/ 547387 h 1455567"/>
              <a:gd name="connsiteX1-167" fmla="*/ 989796 w 12246654"/>
              <a:gd name="connsiteY1-168" fmla="*/ 936 h 1455567"/>
              <a:gd name="connsiteX2-169" fmla="*/ 3487332 w 12246654"/>
              <a:gd name="connsiteY2-170" fmla="*/ 686123 h 1455567"/>
              <a:gd name="connsiteX3-171" fmla="*/ 5625137 w 12246654"/>
              <a:gd name="connsiteY3-172" fmla="*/ 74421 h 1455567"/>
              <a:gd name="connsiteX4-173" fmla="*/ 8084557 w 12246654"/>
              <a:gd name="connsiteY4-174" fmla="*/ 686124 h 1455567"/>
              <a:gd name="connsiteX5-175" fmla="*/ 10777029 w 12246654"/>
              <a:gd name="connsiteY5-176" fmla="*/ 13549 h 1455567"/>
              <a:gd name="connsiteX6-177" fmla="*/ 11716932 w 12246654"/>
              <a:gd name="connsiteY6-178" fmla="*/ 585225 h 1455567"/>
              <a:gd name="connsiteX7-179" fmla="*/ 12246654 w 12246654"/>
              <a:gd name="connsiteY7-180" fmla="*/ 547387 h 1455567"/>
              <a:gd name="connsiteX8-181" fmla="*/ 12246654 w 12246654"/>
              <a:gd name="connsiteY8-182" fmla="*/ 1455567 h 1455567"/>
              <a:gd name="connsiteX9-183" fmla="*/ 0 w 12246654"/>
              <a:gd name="connsiteY9-184" fmla="*/ 1455567 h 1455567"/>
              <a:gd name="connsiteX10-185" fmla="*/ 0 w 12246654"/>
              <a:gd name="connsiteY10-186" fmla="*/ 547387 h 1455567"/>
              <a:gd name="connsiteX0-187" fmla="*/ 0 w 12246654"/>
              <a:gd name="connsiteY0-188" fmla="*/ 547387 h 1455567"/>
              <a:gd name="connsiteX1-189" fmla="*/ 989796 w 12246654"/>
              <a:gd name="connsiteY1-190" fmla="*/ 936 h 1455567"/>
              <a:gd name="connsiteX2-191" fmla="*/ 3487332 w 12246654"/>
              <a:gd name="connsiteY2-192" fmla="*/ 686123 h 1455567"/>
              <a:gd name="connsiteX3-193" fmla="*/ 5625137 w 12246654"/>
              <a:gd name="connsiteY3-194" fmla="*/ 74421 h 1455567"/>
              <a:gd name="connsiteX4-195" fmla="*/ 8084557 w 12246654"/>
              <a:gd name="connsiteY4-196" fmla="*/ 686124 h 1455567"/>
              <a:gd name="connsiteX5-197" fmla="*/ 10777029 w 12246654"/>
              <a:gd name="connsiteY5-198" fmla="*/ 13549 h 1455567"/>
              <a:gd name="connsiteX6-199" fmla="*/ 11994405 w 12246654"/>
              <a:gd name="connsiteY6-200" fmla="*/ 250996 h 1455567"/>
              <a:gd name="connsiteX7-201" fmla="*/ 12246654 w 12246654"/>
              <a:gd name="connsiteY7-202" fmla="*/ 547387 h 1455567"/>
              <a:gd name="connsiteX8-203" fmla="*/ 12246654 w 12246654"/>
              <a:gd name="connsiteY8-204" fmla="*/ 1455567 h 1455567"/>
              <a:gd name="connsiteX9-205" fmla="*/ 0 w 12246654"/>
              <a:gd name="connsiteY9-206" fmla="*/ 1455567 h 1455567"/>
              <a:gd name="connsiteX10-207" fmla="*/ 0 w 12246654"/>
              <a:gd name="connsiteY10-208" fmla="*/ 547387 h 1455567"/>
              <a:gd name="connsiteX0-209" fmla="*/ 0 w 12258582"/>
              <a:gd name="connsiteY0-210" fmla="*/ 547387 h 1455567"/>
              <a:gd name="connsiteX1-211" fmla="*/ 989796 w 12258582"/>
              <a:gd name="connsiteY1-212" fmla="*/ 936 h 1455567"/>
              <a:gd name="connsiteX2-213" fmla="*/ 3487332 w 12258582"/>
              <a:gd name="connsiteY2-214" fmla="*/ 686123 h 1455567"/>
              <a:gd name="connsiteX3-215" fmla="*/ 5625137 w 12258582"/>
              <a:gd name="connsiteY3-216" fmla="*/ 74421 h 1455567"/>
              <a:gd name="connsiteX4-217" fmla="*/ 8084557 w 12258582"/>
              <a:gd name="connsiteY4-218" fmla="*/ 686124 h 1455567"/>
              <a:gd name="connsiteX5-219" fmla="*/ 10777029 w 12258582"/>
              <a:gd name="connsiteY5-220" fmla="*/ 13549 h 1455567"/>
              <a:gd name="connsiteX6-221" fmla="*/ 11994405 w 12258582"/>
              <a:gd name="connsiteY6-222" fmla="*/ 250996 h 1455567"/>
              <a:gd name="connsiteX7-223" fmla="*/ 12240069 w 12258582"/>
              <a:gd name="connsiteY7-224" fmla="*/ 417146 h 1455567"/>
              <a:gd name="connsiteX8-225" fmla="*/ 12246654 w 12258582"/>
              <a:gd name="connsiteY8-226" fmla="*/ 547387 h 1455567"/>
              <a:gd name="connsiteX9-227" fmla="*/ 12246654 w 12258582"/>
              <a:gd name="connsiteY9-228" fmla="*/ 1455567 h 1455567"/>
              <a:gd name="connsiteX10-229" fmla="*/ 0 w 12258582"/>
              <a:gd name="connsiteY10-230" fmla="*/ 1455567 h 1455567"/>
              <a:gd name="connsiteX11" fmla="*/ 0 w 12258582"/>
              <a:gd name="connsiteY11" fmla="*/ 547387 h 1455567"/>
              <a:gd name="connsiteX0-231" fmla="*/ 0 w 12246654"/>
              <a:gd name="connsiteY0-232" fmla="*/ 547387 h 1455567"/>
              <a:gd name="connsiteX1-233" fmla="*/ 989796 w 12246654"/>
              <a:gd name="connsiteY1-234" fmla="*/ 936 h 1455567"/>
              <a:gd name="connsiteX2-235" fmla="*/ 3487332 w 12246654"/>
              <a:gd name="connsiteY2-236" fmla="*/ 686123 h 1455567"/>
              <a:gd name="connsiteX3-237" fmla="*/ 5625137 w 12246654"/>
              <a:gd name="connsiteY3-238" fmla="*/ 74421 h 1455567"/>
              <a:gd name="connsiteX4-239" fmla="*/ 8084557 w 12246654"/>
              <a:gd name="connsiteY4-240" fmla="*/ 686124 h 1455567"/>
              <a:gd name="connsiteX5-241" fmla="*/ 10777029 w 12246654"/>
              <a:gd name="connsiteY5-242" fmla="*/ 13549 h 1455567"/>
              <a:gd name="connsiteX6-243" fmla="*/ 11994405 w 12246654"/>
              <a:gd name="connsiteY6-244" fmla="*/ 250996 h 1455567"/>
              <a:gd name="connsiteX7-245" fmla="*/ 12240069 w 12246654"/>
              <a:gd name="connsiteY7-246" fmla="*/ 417146 h 1455567"/>
              <a:gd name="connsiteX8-247" fmla="*/ 8071945 w 12246654"/>
              <a:gd name="connsiteY8-248" fmla="*/ 1020353 h 1455567"/>
              <a:gd name="connsiteX9-249" fmla="*/ 12246654 w 12246654"/>
              <a:gd name="connsiteY9-250" fmla="*/ 1455567 h 1455567"/>
              <a:gd name="connsiteX10-251" fmla="*/ 0 w 12246654"/>
              <a:gd name="connsiteY10-252" fmla="*/ 1455567 h 1455567"/>
              <a:gd name="connsiteX11-253" fmla="*/ 0 w 12246654"/>
              <a:gd name="connsiteY11-254" fmla="*/ 547387 h 1455567"/>
              <a:gd name="connsiteX0-255" fmla="*/ 0 w 12246654"/>
              <a:gd name="connsiteY0-256" fmla="*/ 547387 h 1455567"/>
              <a:gd name="connsiteX1-257" fmla="*/ 989796 w 12246654"/>
              <a:gd name="connsiteY1-258" fmla="*/ 936 h 1455567"/>
              <a:gd name="connsiteX2-259" fmla="*/ 3487332 w 12246654"/>
              <a:gd name="connsiteY2-260" fmla="*/ 686123 h 1455567"/>
              <a:gd name="connsiteX3-261" fmla="*/ 5625137 w 12246654"/>
              <a:gd name="connsiteY3-262" fmla="*/ 74421 h 1455567"/>
              <a:gd name="connsiteX4-263" fmla="*/ 8084557 w 12246654"/>
              <a:gd name="connsiteY4-264" fmla="*/ 686124 h 1455567"/>
              <a:gd name="connsiteX5-265" fmla="*/ 10777029 w 12246654"/>
              <a:gd name="connsiteY5-266" fmla="*/ 13549 h 1455567"/>
              <a:gd name="connsiteX6-267" fmla="*/ 11994405 w 12246654"/>
              <a:gd name="connsiteY6-268" fmla="*/ 250996 h 1455567"/>
              <a:gd name="connsiteX7-269" fmla="*/ 8090585 w 12246654"/>
              <a:gd name="connsiteY7-270" fmla="*/ 726150 h 1455567"/>
              <a:gd name="connsiteX8-271" fmla="*/ 8071945 w 12246654"/>
              <a:gd name="connsiteY8-272" fmla="*/ 1020353 h 1455567"/>
              <a:gd name="connsiteX9-273" fmla="*/ 12246654 w 12246654"/>
              <a:gd name="connsiteY9-274" fmla="*/ 1455567 h 1455567"/>
              <a:gd name="connsiteX10-275" fmla="*/ 0 w 12246654"/>
              <a:gd name="connsiteY10-276" fmla="*/ 1455567 h 1455567"/>
              <a:gd name="connsiteX11-277" fmla="*/ 0 w 12246654"/>
              <a:gd name="connsiteY11-278" fmla="*/ 547387 h 1455567"/>
              <a:gd name="connsiteX0-279" fmla="*/ 0 w 12004069"/>
              <a:gd name="connsiteY0-280" fmla="*/ 547387 h 1455567"/>
              <a:gd name="connsiteX1-281" fmla="*/ 989796 w 12004069"/>
              <a:gd name="connsiteY1-282" fmla="*/ 936 h 1455567"/>
              <a:gd name="connsiteX2-283" fmla="*/ 3487332 w 12004069"/>
              <a:gd name="connsiteY2-284" fmla="*/ 686123 h 1455567"/>
              <a:gd name="connsiteX3-285" fmla="*/ 5625137 w 12004069"/>
              <a:gd name="connsiteY3-286" fmla="*/ 74421 h 1455567"/>
              <a:gd name="connsiteX4-287" fmla="*/ 8084557 w 12004069"/>
              <a:gd name="connsiteY4-288" fmla="*/ 686124 h 1455567"/>
              <a:gd name="connsiteX5-289" fmla="*/ 10777029 w 12004069"/>
              <a:gd name="connsiteY5-290" fmla="*/ 13549 h 1455567"/>
              <a:gd name="connsiteX6-291" fmla="*/ 11994405 w 12004069"/>
              <a:gd name="connsiteY6-292" fmla="*/ 250996 h 1455567"/>
              <a:gd name="connsiteX7-293" fmla="*/ 8090585 w 12004069"/>
              <a:gd name="connsiteY7-294" fmla="*/ 726150 h 1455567"/>
              <a:gd name="connsiteX8-295" fmla="*/ 8071945 w 12004069"/>
              <a:gd name="connsiteY8-296" fmla="*/ 1020353 h 1455567"/>
              <a:gd name="connsiteX9-297" fmla="*/ 8071945 w 12004069"/>
              <a:gd name="connsiteY9-298" fmla="*/ 1455567 h 1455567"/>
              <a:gd name="connsiteX10-299" fmla="*/ 0 w 12004069"/>
              <a:gd name="connsiteY10-300" fmla="*/ 1455567 h 1455567"/>
              <a:gd name="connsiteX11-301" fmla="*/ 0 w 12004069"/>
              <a:gd name="connsiteY11-302" fmla="*/ 547387 h 1455567"/>
              <a:gd name="connsiteX0-303" fmla="*/ 0 w 12102815"/>
              <a:gd name="connsiteY0-304" fmla="*/ 547387 h 1455567"/>
              <a:gd name="connsiteX1-305" fmla="*/ 989796 w 12102815"/>
              <a:gd name="connsiteY1-306" fmla="*/ 936 h 1455567"/>
              <a:gd name="connsiteX2-307" fmla="*/ 3487332 w 12102815"/>
              <a:gd name="connsiteY2-308" fmla="*/ 686123 h 1455567"/>
              <a:gd name="connsiteX3-309" fmla="*/ 5625137 w 12102815"/>
              <a:gd name="connsiteY3-310" fmla="*/ 74421 h 1455567"/>
              <a:gd name="connsiteX4-311" fmla="*/ 8084557 w 12102815"/>
              <a:gd name="connsiteY4-312" fmla="*/ 686124 h 1455567"/>
              <a:gd name="connsiteX5-313" fmla="*/ 10777029 w 12102815"/>
              <a:gd name="connsiteY5-314" fmla="*/ 13549 h 1455567"/>
              <a:gd name="connsiteX6-315" fmla="*/ 11994405 w 12102815"/>
              <a:gd name="connsiteY6-316" fmla="*/ 250996 h 1455567"/>
              <a:gd name="connsiteX7-317" fmla="*/ 8071945 w 12102815"/>
              <a:gd name="connsiteY7-318" fmla="*/ 1020353 h 1455567"/>
              <a:gd name="connsiteX8-319" fmla="*/ 8071945 w 12102815"/>
              <a:gd name="connsiteY8-320" fmla="*/ 1455567 h 1455567"/>
              <a:gd name="connsiteX9-321" fmla="*/ 0 w 12102815"/>
              <a:gd name="connsiteY9-322" fmla="*/ 1455567 h 1455567"/>
              <a:gd name="connsiteX10-323" fmla="*/ 0 w 12102815"/>
              <a:gd name="connsiteY10-324" fmla="*/ 547387 h 1455567"/>
              <a:gd name="connsiteX0-325" fmla="*/ 0 w 11994406"/>
              <a:gd name="connsiteY0-326" fmla="*/ 547387 h 1455567"/>
              <a:gd name="connsiteX1-327" fmla="*/ 989796 w 11994406"/>
              <a:gd name="connsiteY1-328" fmla="*/ 936 h 1455567"/>
              <a:gd name="connsiteX2-329" fmla="*/ 3487332 w 11994406"/>
              <a:gd name="connsiteY2-330" fmla="*/ 686123 h 1455567"/>
              <a:gd name="connsiteX3-331" fmla="*/ 5625137 w 11994406"/>
              <a:gd name="connsiteY3-332" fmla="*/ 74421 h 1455567"/>
              <a:gd name="connsiteX4-333" fmla="*/ 8084557 w 11994406"/>
              <a:gd name="connsiteY4-334" fmla="*/ 686124 h 1455567"/>
              <a:gd name="connsiteX5-335" fmla="*/ 11994405 w 11994406"/>
              <a:gd name="connsiteY5-336" fmla="*/ 250996 h 1455567"/>
              <a:gd name="connsiteX6-337" fmla="*/ 8071945 w 11994406"/>
              <a:gd name="connsiteY6-338" fmla="*/ 1020353 h 1455567"/>
              <a:gd name="connsiteX7-339" fmla="*/ 8071945 w 11994406"/>
              <a:gd name="connsiteY7-340" fmla="*/ 1455567 h 1455567"/>
              <a:gd name="connsiteX8-341" fmla="*/ 0 w 11994406"/>
              <a:gd name="connsiteY8-342" fmla="*/ 1455567 h 1455567"/>
              <a:gd name="connsiteX9-343" fmla="*/ 0 w 11994406"/>
              <a:gd name="connsiteY9-344" fmla="*/ 547387 h 1455567"/>
              <a:gd name="connsiteX0-345" fmla="*/ 0 w 8263042"/>
              <a:gd name="connsiteY0-346" fmla="*/ 547387 h 1455567"/>
              <a:gd name="connsiteX1-347" fmla="*/ 989796 w 8263042"/>
              <a:gd name="connsiteY1-348" fmla="*/ 936 h 1455567"/>
              <a:gd name="connsiteX2-349" fmla="*/ 3487332 w 8263042"/>
              <a:gd name="connsiteY2-350" fmla="*/ 686123 h 1455567"/>
              <a:gd name="connsiteX3-351" fmla="*/ 5625137 w 8263042"/>
              <a:gd name="connsiteY3-352" fmla="*/ 74421 h 1455567"/>
              <a:gd name="connsiteX4-353" fmla="*/ 8084557 w 8263042"/>
              <a:gd name="connsiteY4-354" fmla="*/ 686124 h 1455567"/>
              <a:gd name="connsiteX5-355" fmla="*/ 8071945 w 8263042"/>
              <a:gd name="connsiteY5-356" fmla="*/ 1020353 h 1455567"/>
              <a:gd name="connsiteX6-357" fmla="*/ 8071945 w 8263042"/>
              <a:gd name="connsiteY6-358" fmla="*/ 1455567 h 1455567"/>
              <a:gd name="connsiteX7-359" fmla="*/ 0 w 8263042"/>
              <a:gd name="connsiteY7-360" fmla="*/ 1455567 h 1455567"/>
              <a:gd name="connsiteX8-361" fmla="*/ 0 w 8263042"/>
              <a:gd name="connsiteY8-362" fmla="*/ 547387 h 14555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85" y="connsiteY8-86"/>
              </a:cxn>
            </a:cxnLst>
            <a:rect l="l" t="t" r="r" b="b"/>
            <a:pathLst>
              <a:path w="8263042" h="1455567">
                <a:moveTo>
                  <a:pt x="0" y="547387"/>
                </a:moveTo>
                <a:cubicBezTo>
                  <a:pt x="99802" y="389031"/>
                  <a:pt x="408574" y="-22187"/>
                  <a:pt x="989796" y="936"/>
                </a:cubicBezTo>
                <a:cubicBezTo>
                  <a:pt x="1571018" y="24059"/>
                  <a:pt x="2649611" y="757958"/>
                  <a:pt x="3487332" y="686123"/>
                </a:cubicBezTo>
                <a:cubicBezTo>
                  <a:pt x="4067503" y="677715"/>
                  <a:pt x="5044966" y="82829"/>
                  <a:pt x="5625137" y="74421"/>
                </a:cubicBezTo>
                <a:cubicBezTo>
                  <a:pt x="6398698" y="-26478"/>
                  <a:pt x="7069258" y="600990"/>
                  <a:pt x="8084557" y="686124"/>
                </a:cubicBezTo>
                <a:cubicBezTo>
                  <a:pt x="8492358" y="843779"/>
                  <a:pt x="8074047" y="892113"/>
                  <a:pt x="8071945" y="1020353"/>
                </a:cubicBezTo>
                <a:lnTo>
                  <a:pt x="8071945" y="1455567"/>
                </a:lnTo>
                <a:lnTo>
                  <a:pt x="0" y="1455567"/>
                </a:lnTo>
                <a:lnTo>
                  <a:pt x="0" y="547387"/>
                </a:lnTo>
                <a:close/>
              </a:path>
            </a:pathLst>
          </a:custGeom>
          <a:solidFill>
            <a:srgbClr val="C5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背景趋势</a:t>
            </a:r>
            <a:endParaRPr lang="zh-CN" altLang="en-US" sz="3200" kern="0" dirty="0">
              <a:latin typeface="+mn-ea"/>
            </a:endParaRPr>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19" name="矩形 17"/>
          <p:cNvSpPr/>
          <p:nvPr/>
        </p:nvSpPr>
        <p:spPr>
          <a:xfrm>
            <a:off x="28948" y="5894317"/>
            <a:ext cx="12258582" cy="1455567"/>
          </a:xfrm>
          <a:custGeom>
            <a:avLst/>
            <a:gdLst>
              <a:gd name="connsiteX0" fmla="*/ 0 w 12246654"/>
              <a:gd name="connsiteY0" fmla="*/ 0 h 908180"/>
              <a:gd name="connsiteX1" fmla="*/ 12246654 w 12246654"/>
              <a:gd name="connsiteY1" fmla="*/ 0 h 908180"/>
              <a:gd name="connsiteX2" fmla="*/ 12246654 w 12246654"/>
              <a:gd name="connsiteY2" fmla="*/ 908180 h 908180"/>
              <a:gd name="connsiteX3" fmla="*/ 0 w 12246654"/>
              <a:gd name="connsiteY3" fmla="*/ 908180 h 908180"/>
              <a:gd name="connsiteX4" fmla="*/ 0 w 12246654"/>
              <a:gd name="connsiteY4" fmla="*/ 0 h 908180"/>
              <a:gd name="connsiteX0-1" fmla="*/ 0 w 12246654"/>
              <a:gd name="connsiteY0-2" fmla="*/ 403598 h 1311778"/>
              <a:gd name="connsiteX1-3" fmla="*/ 1708982 w 12246654"/>
              <a:gd name="connsiteY1-4" fmla="*/ 0 h 1311778"/>
              <a:gd name="connsiteX2-5" fmla="*/ 12246654 w 12246654"/>
              <a:gd name="connsiteY2-6" fmla="*/ 403598 h 1311778"/>
              <a:gd name="connsiteX3-7" fmla="*/ 12246654 w 12246654"/>
              <a:gd name="connsiteY3-8" fmla="*/ 1311778 h 1311778"/>
              <a:gd name="connsiteX4-9" fmla="*/ 0 w 12246654"/>
              <a:gd name="connsiteY4-10" fmla="*/ 1311778 h 1311778"/>
              <a:gd name="connsiteX5" fmla="*/ 0 w 12246654"/>
              <a:gd name="connsiteY5" fmla="*/ 403598 h 1311778"/>
              <a:gd name="connsiteX0-11" fmla="*/ 0 w 12246654"/>
              <a:gd name="connsiteY0-12" fmla="*/ 403598 h 1311778"/>
              <a:gd name="connsiteX1-13" fmla="*/ 1708982 w 12246654"/>
              <a:gd name="connsiteY1-14" fmla="*/ 0 h 1311778"/>
              <a:gd name="connsiteX2-15" fmla="*/ 3487332 w 12246654"/>
              <a:gd name="connsiteY2-16" fmla="*/ 542334 h 1311778"/>
              <a:gd name="connsiteX3-17" fmla="*/ 12246654 w 12246654"/>
              <a:gd name="connsiteY3-18" fmla="*/ 403598 h 1311778"/>
              <a:gd name="connsiteX4-19" fmla="*/ 12246654 w 12246654"/>
              <a:gd name="connsiteY4-20" fmla="*/ 1311778 h 1311778"/>
              <a:gd name="connsiteX5-21" fmla="*/ 0 w 12246654"/>
              <a:gd name="connsiteY5-22" fmla="*/ 1311778 h 1311778"/>
              <a:gd name="connsiteX6" fmla="*/ 0 w 12246654"/>
              <a:gd name="connsiteY6" fmla="*/ 403598 h 1311778"/>
              <a:gd name="connsiteX0-23" fmla="*/ 0 w 12246654"/>
              <a:gd name="connsiteY0-24" fmla="*/ 472966 h 1381146"/>
              <a:gd name="connsiteX1-25" fmla="*/ 1708982 w 12246654"/>
              <a:gd name="connsiteY1-26" fmla="*/ 69368 h 1381146"/>
              <a:gd name="connsiteX2-27" fmla="*/ 3487332 w 12246654"/>
              <a:gd name="connsiteY2-28" fmla="*/ 611702 h 1381146"/>
              <a:gd name="connsiteX3-29" fmla="*/ 5625137 w 12246654"/>
              <a:gd name="connsiteY3-30" fmla="*/ 0 h 1381146"/>
              <a:gd name="connsiteX4-31" fmla="*/ 12246654 w 12246654"/>
              <a:gd name="connsiteY4-32" fmla="*/ 472966 h 1381146"/>
              <a:gd name="connsiteX5-33" fmla="*/ 12246654 w 12246654"/>
              <a:gd name="connsiteY5-34" fmla="*/ 1381146 h 1381146"/>
              <a:gd name="connsiteX6-35" fmla="*/ 0 w 12246654"/>
              <a:gd name="connsiteY6-36" fmla="*/ 1381146 h 1381146"/>
              <a:gd name="connsiteX7" fmla="*/ 0 w 12246654"/>
              <a:gd name="connsiteY7" fmla="*/ 472966 h 1381146"/>
              <a:gd name="connsiteX0-37" fmla="*/ 0 w 12246654"/>
              <a:gd name="connsiteY0-38" fmla="*/ 472966 h 1381146"/>
              <a:gd name="connsiteX1-39" fmla="*/ 1708982 w 12246654"/>
              <a:gd name="connsiteY1-40" fmla="*/ 69368 h 1381146"/>
              <a:gd name="connsiteX2-41" fmla="*/ 3487332 w 12246654"/>
              <a:gd name="connsiteY2-42" fmla="*/ 611702 h 1381146"/>
              <a:gd name="connsiteX3-43" fmla="*/ 5625137 w 12246654"/>
              <a:gd name="connsiteY3-44" fmla="*/ 0 h 1381146"/>
              <a:gd name="connsiteX4-45" fmla="*/ 12246654 w 12246654"/>
              <a:gd name="connsiteY4-46" fmla="*/ 472966 h 1381146"/>
              <a:gd name="connsiteX5-47" fmla="*/ 12246654 w 12246654"/>
              <a:gd name="connsiteY5-48" fmla="*/ 1381146 h 1381146"/>
              <a:gd name="connsiteX6-49" fmla="*/ 0 w 12246654"/>
              <a:gd name="connsiteY6-50" fmla="*/ 1381146 h 1381146"/>
              <a:gd name="connsiteX7-51" fmla="*/ 0 w 12246654"/>
              <a:gd name="connsiteY7-52" fmla="*/ 472966 h 1381146"/>
              <a:gd name="connsiteX0-53" fmla="*/ 0 w 12246654"/>
              <a:gd name="connsiteY0-54" fmla="*/ 487259 h 1395439"/>
              <a:gd name="connsiteX1-55" fmla="*/ 1708982 w 12246654"/>
              <a:gd name="connsiteY1-56" fmla="*/ 83661 h 1395439"/>
              <a:gd name="connsiteX2-57" fmla="*/ 3487332 w 12246654"/>
              <a:gd name="connsiteY2-58" fmla="*/ 625995 h 1395439"/>
              <a:gd name="connsiteX3-59" fmla="*/ 5625137 w 12246654"/>
              <a:gd name="connsiteY3-60" fmla="*/ 14293 h 1395439"/>
              <a:gd name="connsiteX4-61" fmla="*/ 9799846 w 12246654"/>
              <a:gd name="connsiteY4-62" fmla="*/ 77355 h 1395439"/>
              <a:gd name="connsiteX5-63" fmla="*/ 12246654 w 12246654"/>
              <a:gd name="connsiteY5-64" fmla="*/ 487259 h 1395439"/>
              <a:gd name="connsiteX6-65" fmla="*/ 12246654 w 12246654"/>
              <a:gd name="connsiteY6-66" fmla="*/ 1395439 h 1395439"/>
              <a:gd name="connsiteX7-67" fmla="*/ 0 w 12246654"/>
              <a:gd name="connsiteY7-68" fmla="*/ 1395439 h 1395439"/>
              <a:gd name="connsiteX8" fmla="*/ 0 w 12246654"/>
              <a:gd name="connsiteY8" fmla="*/ 487259 h 1395439"/>
              <a:gd name="connsiteX0-69" fmla="*/ 0 w 12246654"/>
              <a:gd name="connsiteY0-70" fmla="*/ 482883 h 1391063"/>
              <a:gd name="connsiteX1-71" fmla="*/ 1708982 w 12246654"/>
              <a:gd name="connsiteY1-72" fmla="*/ 79285 h 1391063"/>
              <a:gd name="connsiteX2-73" fmla="*/ 3487332 w 12246654"/>
              <a:gd name="connsiteY2-74" fmla="*/ 621619 h 1391063"/>
              <a:gd name="connsiteX3-75" fmla="*/ 5625137 w 12246654"/>
              <a:gd name="connsiteY3-76" fmla="*/ 9917 h 1391063"/>
              <a:gd name="connsiteX4-77" fmla="*/ 8084557 w 12246654"/>
              <a:gd name="connsiteY4-78" fmla="*/ 621620 h 1391063"/>
              <a:gd name="connsiteX5-79" fmla="*/ 9799846 w 12246654"/>
              <a:gd name="connsiteY5-80" fmla="*/ 72979 h 1391063"/>
              <a:gd name="connsiteX6-81" fmla="*/ 12246654 w 12246654"/>
              <a:gd name="connsiteY6-82" fmla="*/ 482883 h 1391063"/>
              <a:gd name="connsiteX7-83" fmla="*/ 12246654 w 12246654"/>
              <a:gd name="connsiteY7-84" fmla="*/ 1391063 h 1391063"/>
              <a:gd name="connsiteX8-85" fmla="*/ 0 w 12246654"/>
              <a:gd name="connsiteY8-86" fmla="*/ 1391063 h 1391063"/>
              <a:gd name="connsiteX9" fmla="*/ 0 w 12246654"/>
              <a:gd name="connsiteY9" fmla="*/ 482883 h 1391063"/>
              <a:gd name="connsiteX0-87" fmla="*/ 0 w 12246654"/>
              <a:gd name="connsiteY0-88" fmla="*/ 482883 h 1391063"/>
              <a:gd name="connsiteX1-89" fmla="*/ 1708982 w 12246654"/>
              <a:gd name="connsiteY1-90" fmla="*/ 79285 h 1391063"/>
              <a:gd name="connsiteX2-91" fmla="*/ 3487332 w 12246654"/>
              <a:gd name="connsiteY2-92" fmla="*/ 621619 h 1391063"/>
              <a:gd name="connsiteX3-93" fmla="*/ 5625137 w 12246654"/>
              <a:gd name="connsiteY3-94" fmla="*/ 9917 h 1391063"/>
              <a:gd name="connsiteX4-95" fmla="*/ 8084557 w 12246654"/>
              <a:gd name="connsiteY4-96" fmla="*/ 621620 h 1391063"/>
              <a:gd name="connsiteX5-97" fmla="*/ 9799846 w 12246654"/>
              <a:gd name="connsiteY5-98" fmla="*/ 72979 h 1391063"/>
              <a:gd name="connsiteX6-99" fmla="*/ 11716932 w 12246654"/>
              <a:gd name="connsiteY6-100" fmla="*/ 520721 h 1391063"/>
              <a:gd name="connsiteX7-101" fmla="*/ 12246654 w 12246654"/>
              <a:gd name="connsiteY7-102" fmla="*/ 482883 h 1391063"/>
              <a:gd name="connsiteX8-103" fmla="*/ 12246654 w 12246654"/>
              <a:gd name="connsiteY8-104" fmla="*/ 1391063 h 1391063"/>
              <a:gd name="connsiteX9-105" fmla="*/ 0 w 12246654"/>
              <a:gd name="connsiteY9-106" fmla="*/ 1391063 h 1391063"/>
              <a:gd name="connsiteX10" fmla="*/ 0 w 12246654"/>
              <a:gd name="connsiteY10" fmla="*/ 482883 h 1391063"/>
              <a:gd name="connsiteX0-107" fmla="*/ 0 w 12246654"/>
              <a:gd name="connsiteY0-108" fmla="*/ 482883 h 1391063"/>
              <a:gd name="connsiteX1-109" fmla="*/ 3487332 w 12246654"/>
              <a:gd name="connsiteY1-110" fmla="*/ 621619 h 1391063"/>
              <a:gd name="connsiteX2-111" fmla="*/ 5625137 w 12246654"/>
              <a:gd name="connsiteY2-112" fmla="*/ 9917 h 1391063"/>
              <a:gd name="connsiteX3-113" fmla="*/ 8084557 w 12246654"/>
              <a:gd name="connsiteY3-114" fmla="*/ 621620 h 1391063"/>
              <a:gd name="connsiteX4-115" fmla="*/ 9799846 w 12246654"/>
              <a:gd name="connsiteY4-116" fmla="*/ 72979 h 1391063"/>
              <a:gd name="connsiteX5-117" fmla="*/ 11716932 w 12246654"/>
              <a:gd name="connsiteY5-118" fmla="*/ 520721 h 1391063"/>
              <a:gd name="connsiteX6-119" fmla="*/ 12246654 w 12246654"/>
              <a:gd name="connsiteY6-120" fmla="*/ 482883 h 1391063"/>
              <a:gd name="connsiteX7-121" fmla="*/ 12246654 w 12246654"/>
              <a:gd name="connsiteY7-122" fmla="*/ 1391063 h 1391063"/>
              <a:gd name="connsiteX8-123" fmla="*/ 0 w 12246654"/>
              <a:gd name="connsiteY8-124" fmla="*/ 1391063 h 1391063"/>
              <a:gd name="connsiteX9-125" fmla="*/ 0 w 12246654"/>
              <a:gd name="connsiteY9-126" fmla="*/ 482883 h 1391063"/>
              <a:gd name="connsiteX0-127" fmla="*/ 0 w 12246654"/>
              <a:gd name="connsiteY0-128" fmla="*/ 483914 h 1392094"/>
              <a:gd name="connsiteX1-129" fmla="*/ 3487332 w 12246654"/>
              <a:gd name="connsiteY1-130" fmla="*/ 622650 h 1392094"/>
              <a:gd name="connsiteX2-131" fmla="*/ 5625137 w 12246654"/>
              <a:gd name="connsiteY2-132" fmla="*/ 10948 h 1392094"/>
              <a:gd name="connsiteX3-133" fmla="*/ 8084557 w 12246654"/>
              <a:gd name="connsiteY3-134" fmla="*/ 622651 h 1392094"/>
              <a:gd name="connsiteX4-135" fmla="*/ 11716932 w 12246654"/>
              <a:gd name="connsiteY4-136" fmla="*/ 521752 h 1392094"/>
              <a:gd name="connsiteX5-137" fmla="*/ 12246654 w 12246654"/>
              <a:gd name="connsiteY5-138" fmla="*/ 483914 h 1392094"/>
              <a:gd name="connsiteX6-139" fmla="*/ 12246654 w 12246654"/>
              <a:gd name="connsiteY6-140" fmla="*/ 1392094 h 1392094"/>
              <a:gd name="connsiteX7-141" fmla="*/ 0 w 12246654"/>
              <a:gd name="connsiteY7-142" fmla="*/ 1392094 h 1392094"/>
              <a:gd name="connsiteX8-143" fmla="*/ 0 w 12246654"/>
              <a:gd name="connsiteY8-144" fmla="*/ 483914 h 1392094"/>
              <a:gd name="connsiteX0-145" fmla="*/ 0 w 12246654"/>
              <a:gd name="connsiteY0-146" fmla="*/ 547387 h 1455567"/>
              <a:gd name="connsiteX1-147" fmla="*/ 989796 w 12246654"/>
              <a:gd name="connsiteY1-148" fmla="*/ 936 h 1455567"/>
              <a:gd name="connsiteX2-149" fmla="*/ 3487332 w 12246654"/>
              <a:gd name="connsiteY2-150" fmla="*/ 686123 h 1455567"/>
              <a:gd name="connsiteX3-151" fmla="*/ 5625137 w 12246654"/>
              <a:gd name="connsiteY3-152" fmla="*/ 74421 h 1455567"/>
              <a:gd name="connsiteX4-153" fmla="*/ 8084557 w 12246654"/>
              <a:gd name="connsiteY4-154" fmla="*/ 686124 h 1455567"/>
              <a:gd name="connsiteX5-155" fmla="*/ 11716932 w 12246654"/>
              <a:gd name="connsiteY5-156" fmla="*/ 585225 h 1455567"/>
              <a:gd name="connsiteX6-157" fmla="*/ 12246654 w 12246654"/>
              <a:gd name="connsiteY6-158" fmla="*/ 547387 h 1455567"/>
              <a:gd name="connsiteX7-159" fmla="*/ 12246654 w 12246654"/>
              <a:gd name="connsiteY7-160" fmla="*/ 1455567 h 1455567"/>
              <a:gd name="connsiteX8-161" fmla="*/ 0 w 12246654"/>
              <a:gd name="connsiteY8-162" fmla="*/ 1455567 h 1455567"/>
              <a:gd name="connsiteX9-163" fmla="*/ 0 w 12246654"/>
              <a:gd name="connsiteY9-164" fmla="*/ 547387 h 1455567"/>
              <a:gd name="connsiteX0-165" fmla="*/ 0 w 12246654"/>
              <a:gd name="connsiteY0-166" fmla="*/ 547387 h 1455567"/>
              <a:gd name="connsiteX1-167" fmla="*/ 989796 w 12246654"/>
              <a:gd name="connsiteY1-168" fmla="*/ 936 h 1455567"/>
              <a:gd name="connsiteX2-169" fmla="*/ 3487332 w 12246654"/>
              <a:gd name="connsiteY2-170" fmla="*/ 686123 h 1455567"/>
              <a:gd name="connsiteX3-171" fmla="*/ 5625137 w 12246654"/>
              <a:gd name="connsiteY3-172" fmla="*/ 74421 h 1455567"/>
              <a:gd name="connsiteX4-173" fmla="*/ 8084557 w 12246654"/>
              <a:gd name="connsiteY4-174" fmla="*/ 686124 h 1455567"/>
              <a:gd name="connsiteX5-175" fmla="*/ 10777029 w 12246654"/>
              <a:gd name="connsiteY5-176" fmla="*/ 13549 h 1455567"/>
              <a:gd name="connsiteX6-177" fmla="*/ 11716932 w 12246654"/>
              <a:gd name="connsiteY6-178" fmla="*/ 585225 h 1455567"/>
              <a:gd name="connsiteX7-179" fmla="*/ 12246654 w 12246654"/>
              <a:gd name="connsiteY7-180" fmla="*/ 547387 h 1455567"/>
              <a:gd name="connsiteX8-181" fmla="*/ 12246654 w 12246654"/>
              <a:gd name="connsiteY8-182" fmla="*/ 1455567 h 1455567"/>
              <a:gd name="connsiteX9-183" fmla="*/ 0 w 12246654"/>
              <a:gd name="connsiteY9-184" fmla="*/ 1455567 h 1455567"/>
              <a:gd name="connsiteX10-185" fmla="*/ 0 w 12246654"/>
              <a:gd name="connsiteY10-186" fmla="*/ 547387 h 1455567"/>
              <a:gd name="connsiteX0-187" fmla="*/ 0 w 12246654"/>
              <a:gd name="connsiteY0-188" fmla="*/ 547387 h 1455567"/>
              <a:gd name="connsiteX1-189" fmla="*/ 989796 w 12246654"/>
              <a:gd name="connsiteY1-190" fmla="*/ 936 h 1455567"/>
              <a:gd name="connsiteX2-191" fmla="*/ 3487332 w 12246654"/>
              <a:gd name="connsiteY2-192" fmla="*/ 686123 h 1455567"/>
              <a:gd name="connsiteX3-193" fmla="*/ 5625137 w 12246654"/>
              <a:gd name="connsiteY3-194" fmla="*/ 74421 h 1455567"/>
              <a:gd name="connsiteX4-195" fmla="*/ 8084557 w 12246654"/>
              <a:gd name="connsiteY4-196" fmla="*/ 686124 h 1455567"/>
              <a:gd name="connsiteX5-197" fmla="*/ 10777029 w 12246654"/>
              <a:gd name="connsiteY5-198" fmla="*/ 13549 h 1455567"/>
              <a:gd name="connsiteX6-199" fmla="*/ 11994405 w 12246654"/>
              <a:gd name="connsiteY6-200" fmla="*/ 250996 h 1455567"/>
              <a:gd name="connsiteX7-201" fmla="*/ 12246654 w 12246654"/>
              <a:gd name="connsiteY7-202" fmla="*/ 547387 h 1455567"/>
              <a:gd name="connsiteX8-203" fmla="*/ 12246654 w 12246654"/>
              <a:gd name="connsiteY8-204" fmla="*/ 1455567 h 1455567"/>
              <a:gd name="connsiteX9-205" fmla="*/ 0 w 12246654"/>
              <a:gd name="connsiteY9-206" fmla="*/ 1455567 h 1455567"/>
              <a:gd name="connsiteX10-207" fmla="*/ 0 w 12246654"/>
              <a:gd name="connsiteY10-208" fmla="*/ 547387 h 1455567"/>
              <a:gd name="connsiteX0-209" fmla="*/ 0 w 12258582"/>
              <a:gd name="connsiteY0-210" fmla="*/ 547387 h 1455567"/>
              <a:gd name="connsiteX1-211" fmla="*/ 989796 w 12258582"/>
              <a:gd name="connsiteY1-212" fmla="*/ 936 h 1455567"/>
              <a:gd name="connsiteX2-213" fmla="*/ 3487332 w 12258582"/>
              <a:gd name="connsiteY2-214" fmla="*/ 686123 h 1455567"/>
              <a:gd name="connsiteX3-215" fmla="*/ 5625137 w 12258582"/>
              <a:gd name="connsiteY3-216" fmla="*/ 74421 h 1455567"/>
              <a:gd name="connsiteX4-217" fmla="*/ 8084557 w 12258582"/>
              <a:gd name="connsiteY4-218" fmla="*/ 686124 h 1455567"/>
              <a:gd name="connsiteX5-219" fmla="*/ 10777029 w 12258582"/>
              <a:gd name="connsiteY5-220" fmla="*/ 13549 h 1455567"/>
              <a:gd name="connsiteX6-221" fmla="*/ 11994405 w 12258582"/>
              <a:gd name="connsiteY6-222" fmla="*/ 250996 h 1455567"/>
              <a:gd name="connsiteX7-223" fmla="*/ 12240069 w 12258582"/>
              <a:gd name="connsiteY7-224" fmla="*/ 417146 h 1455567"/>
              <a:gd name="connsiteX8-225" fmla="*/ 12246654 w 12258582"/>
              <a:gd name="connsiteY8-226" fmla="*/ 547387 h 1455567"/>
              <a:gd name="connsiteX9-227" fmla="*/ 12246654 w 12258582"/>
              <a:gd name="connsiteY9-228" fmla="*/ 1455567 h 1455567"/>
              <a:gd name="connsiteX10-229" fmla="*/ 0 w 12258582"/>
              <a:gd name="connsiteY10-230" fmla="*/ 1455567 h 1455567"/>
              <a:gd name="connsiteX11" fmla="*/ 0 w 12258582"/>
              <a:gd name="connsiteY11" fmla="*/ 547387 h 14555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85" y="connsiteY8-86"/>
              </a:cxn>
              <a:cxn ang="0">
                <a:pos x="connsiteX9-105" y="connsiteY9-106"/>
              </a:cxn>
              <a:cxn ang="0">
                <a:pos x="connsiteX10-185" y="connsiteY10-186"/>
              </a:cxn>
              <a:cxn ang="0">
                <a:pos x="connsiteX11" y="connsiteY11"/>
              </a:cxn>
            </a:cxnLst>
            <a:rect l="l" t="t" r="r" b="b"/>
            <a:pathLst>
              <a:path w="12258582" h="1455567">
                <a:moveTo>
                  <a:pt x="0" y="547387"/>
                </a:moveTo>
                <a:cubicBezTo>
                  <a:pt x="99802" y="389031"/>
                  <a:pt x="408574" y="-22187"/>
                  <a:pt x="989796" y="936"/>
                </a:cubicBezTo>
                <a:cubicBezTo>
                  <a:pt x="1571018" y="24059"/>
                  <a:pt x="2649611" y="757958"/>
                  <a:pt x="3487332" y="686123"/>
                </a:cubicBezTo>
                <a:cubicBezTo>
                  <a:pt x="4067503" y="677715"/>
                  <a:pt x="5044966" y="82829"/>
                  <a:pt x="5625137" y="74421"/>
                </a:cubicBezTo>
                <a:cubicBezTo>
                  <a:pt x="6398698" y="-26478"/>
                  <a:pt x="7069258" y="600990"/>
                  <a:pt x="8084557" y="686124"/>
                </a:cubicBezTo>
                <a:cubicBezTo>
                  <a:pt x="8934797" y="782133"/>
                  <a:pt x="10171633" y="30366"/>
                  <a:pt x="10777029" y="13549"/>
                </a:cubicBezTo>
                <a:cubicBezTo>
                  <a:pt x="11382425" y="-3268"/>
                  <a:pt x="11757922" y="183730"/>
                  <a:pt x="11994405" y="250996"/>
                </a:cubicBezTo>
                <a:cubicBezTo>
                  <a:pt x="12230888" y="318262"/>
                  <a:pt x="12198027" y="367747"/>
                  <a:pt x="12240069" y="417146"/>
                </a:cubicBezTo>
                <a:cubicBezTo>
                  <a:pt x="12282111" y="466545"/>
                  <a:pt x="12238199" y="374317"/>
                  <a:pt x="12246654" y="547387"/>
                </a:cubicBezTo>
                <a:lnTo>
                  <a:pt x="12246654" y="1455567"/>
                </a:lnTo>
                <a:lnTo>
                  <a:pt x="0" y="1455567"/>
                </a:lnTo>
                <a:lnTo>
                  <a:pt x="0" y="547387"/>
                </a:lnTo>
                <a:close/>
              </a:path>
            </a:pathLst>
          </a:custGeom>
          <a:solidFill>
            <a:srgbClr val="C5E2FF"/>
          </a:solidFill>
          <a:ln>
            <a:gradFill>
              <a:gsLst>
                <a:gs pos="0">
                  <a:srgbClr val="99CCFF"/>
                </a:gs>
                <a:gs pos="74000">
                  <a:srgbClr val="C5E2FF"/>
                </a:gs>
                <a:gs pos="83000">
                  <a:srgbClr val="6699FF"/>
                </a:gs>
                <a:gs pos="100000">
                  <a:srgbClr val="CCEC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仓库面积图"/>
          <p:cNvPicPr>
            <a:picLocks noChangeAspect="1"/>
          </p:cNvPicPr>
          <p:nvPr>
            <p:custDataLst>
              <p:tags r:id="rId2"/>
            </p:custDataLst>
          </p:nvPr>
        </p:nvPicPr>
        <p:blipFill>
          <a:blip r:embed="rId3"/>
          <a:stretch>
            <a:fillRect/>
          </a:stretch>
        </p:blipFill>
        <p:spPr>
          <a:xfrm>
            <a:off x="5946140" y="908050"/>
            <a:ext cx="4988560" cy="2997200"/>
          </a:xfrm>
          <a:prstGeom prst="rect">
            <a:avLst/>
          </a:prstGeom>
        </p:spPr>
      </p:pic>
      <p:sp>
        <p:nvSpPr>
          <p:cNvPr id="4" name="文本框 3"/>
          <p:cNvSpPr txBox="1"/>
          <p:nvPr/>
        </p:nvSpPr>
        <p:spPr>
          <a:xfrm>
            <a:off x="782955" y="1295400"/>
            <a:ext cx="4655820" cy="2738120"/>
          </a:xfrm>
          <a:prstGeom prst="rect">
            <a:avLst/>
          </a:prstGeom>
          <a:noFill/>
        </p:spPr>
        <p:txBody>
          <a:bodyPr wrap="square" rtlCol="0" anchor="t">
            <a:spAutoFit/>
          </a:bodyPr>
          <a:p>
            <a:pPr algn="l">
              <a:lnSpc>
                <a:spcPts val="3440"/>
              </a:lnSpc>
            </a:pPr>
            <a:r>
              <a:rPr lang="zh-CN" altLang="zh-CN" sz="2000" dirty="0">
                <a:ln w="0">
                  <a:noFill/>
                </a:ln>
                <a:latin typeface="+mn-ea"/>
                <a:cs typeface="+mn-ea"/>
                <a:sym typeface="+mn-ea"/>
              </a:rPr>
              <a:t>近年来，物流需求快速增长，全国仓库总面积</a:t>
            </a:r>
            <a:r>
              <a:rPr lang="zh-CN" altLang="zh-CN" sz="2000" dirty="0">
                <a:ln w="0">
                  <a:noFill/>
                </a:ln>
                <a:solidFill>
                  <a:srgbClr val="6699FF"/>
                </a:solidFill>
                <a:latin typeface="+mn-ea"/>
                <a:cs typeface="+mn-ea"/>
                <a:sym typeface="+mn-ea"/>
              </a:rPr>
              <a:t>逐步增长</a:t>
            </a:r>
            <a:r>
              <a:rPr lang="zh-CN" altLang="zh-CN" sz="2000" dirty="0">
                <a:ln w="0">
                  <a:noFill/>
                </a:ln>
                <a:latin typeface="+mn-ea"/>
                <a:cs typeface="+mn-ea"/>
                <a:sym typeface="+mn-ea"/>
              </a:rPr>
              <a:t>。据悉，自</a:t>
            </a:r>
            <a:r>
              <a:rPr lang="en-US" altLang="zh-CN" sz="2000" dirty="0">
                <a:ln w="0">
                  <a:noFill/>
                </a:ln>
                <a:latin typeface="+mn-ea"/>
                <a:cs typeface="+mn-ea"/>
                <a:sym typeface="+mn-ea"/>
              </a:rPr>
              <a:t>2018</a:t>
            </a:r>
            <a:r>
              <a:rPr lang="zh-CN" altLang="zh-CN" sz="2000" dirty="0">
                <a:ln w="0">
                  <a:noFill/>
                </a:ln>
                <a:latin typeface="+mn-ea"/>
                <a:cs typeface="+mn-ea"/>
                <a:sym typeface="+mn-ea"/>
              </a:rPr>
              <a:t>年至</a:t>
            </a:r>
            <a:r>
              <a:rPr lang="en-US" altLang="zh-CN" sz="2000" dirty="0">
                <a:ln w="0">
                  <a:noFill/>
                </a:ln>
                <a:latin typeface="+mn-ea"/>
                <a:cs typeface="+mn-ea"/>
                <a:sym typeface="+mn-ea"/>
              </a:rPr>
              <a:t>2023</a:t>
            </a:r>
            <a:r>
              <a:rPr lang="zh-CN" altLang="zh-CN" sz="2000" dirty="0">
                <a:ln w="0">
                  <a:noFill/>
                </a:ln>
                <a:latin typeface="+mn-ea"/>
                <a:cs typeface="+mn-ea"/>
                <a:sym typeface="+mn-ea"/>
              </a:rPr>
              <a:t>年</a:t>
            </a:r>
            <a:r>
              <a:rPr lang="zh-CN" altLang="zh-CN" sz="2000" dirty="0">
                <a:ln w="0">
                  <a:noFill/>
                </a:ln>
                <a:latin typeface="+mn-ea"/>
                <a:cs typeface="+mn-ea"/>
                <a:sym typeface="+mn-ea"/>
              </a:rPr>
              <a:t>，</a:t>
            </a:r>
            <a:r>
              <a:rPr lang="zh-CN" altLang="zh-CN" sz="2000" dirty="0">
                <a:ln w="0">
                  <a:noFill/>
                </a:ln>
                <a:latin typeface="+mn-ea"/>
                <a:cs typeface="+mn-ea"/>
                <a:sym typeface="+mn-ea"/>
              </a:rPr>
              <a:t>国内仓库总建设面积从</a:t>
            </a:r>
            <a:r>
              <a:rPr lang="en-US" altLang="zh-CN" sz="2000" dirty="0">
                <a:ln w="0">
                  <a:noFill/>
                </a:ln>
                <a:latin typeface="+mn-ea"/>
                <a:cs typeface="+mn-ea"/>
                <a:sym typeface="+mn-ea"/>
              </a:rPr>
              <a:t>2.54</a:t>
            </a:r>
            <a:r>
              <a:rPr lang="zh-CN" altLang="zh-CN" sz="2000" dirty="0">
                <a:ln w="0">
                  <a:noFill/>
                </a:ln>
                <a:latin typeface="+mn-ea"/>
                <a:cs typeface="+mn-ea"/>
                <a:sym typeface="+mn-ea"/>
              </a:rPr>
              <a:t>亿平方米增长至</a:t>
            </a:r>
            <a:r>
              <a:rPr lang="en-US" altLang="zh-CN" sz="2000" dirty="0">
                <a:ln w="0">
                  <a:noFill/>
                </a:ln>
                <a:latin typeface="+mn-ea"/>
                <a:cs typeface="+mn-ea"/>
                <a:sym typeface="+mn-ea"/>
              </a:rPr>
              <a:t>4.04</a:t>
            </a:r>
            <a:r>
              <a:rPr lang="zh-CN" altLang="zh-CN" sz="2000" dirty="0">
                <a:ln w="0">
                  <a:noFill/>
                </a:ln>
                <a:latin typeface="+mn-ea"/>
                <a:cs typeface="+mn-ea"/>
                <a:sym typeface="+mn-ea"/>
              </a:rPr>
              <a:t>亿平方米。</a:t>
            </a:r>
            <a:endParaRPr lang="en-US" altLang="zh-CN" sz="2000" dirty="0">
              <a:ln w="0">
                <a:noFill/>
              </a:ln>
              <a:solidFill>
                <a:schemeClr val="tx1"/>
              </a:solidFill>
              <a:latin typeface="+mn-ea"/>
              <a:cs typeface="+mn-ea"/>
            </a:endParaRPr>
          </a:p>
          <a:p>
            <a:pPr algn="l">
              <a:lnSpc>
                <a:spcPts val="3440"/>
              </a:lnSpc>
            </a:pPr>
            <a:endParaRPr lang="en-US" altLang="zh-CN" dirty="0">
              <a:ln w="0">
                <a:noFill/>
              </a:ln>
              <a:solidFill>
                <a:schemeClr val="tx1"/>
              </a:solidFill>
              <a:latin typeface="+mn-ea"/>
              <a:cs typeface="Times New Roman" panose="02020603050405020304" pitchFamily="18" charset="0"/>
            </a:endParaRPr>
          </a:p>
          <a:p>
            <a:pPr algn="l">
              <a:lnSpc>
                <a:spcPts val="3440"/>
              </a:lnSpc>
            </a:pPr>
            <a:endParaRPr lang="zh-CN" altLang="en-US" dirty="0" smtClean="0">
              <a:latin typeface="微软雅黑" panose="020B0503020204020204" pitchFamily="34" charset="-122"/>
              <a:ea typeface="微软雅黑" panose="020B0503020204020204" pitchFamily="34" charset="-122"/>
            </a:endParaRPr>
          </a:p>
        </p:txBody>
      </p:sp>
      <p:sp>
        <p:nvSpPr>
          <p:cNvPr id="11" name="文本框 10"/>
          <p:cNvSpPr txBox="1"/>
          <p:nvPr/>
        </p:nvSpPr>
        <p:spPr>
          <a:xfrm>
            <a:off x="782955" y="4256405"/>
            <a:ext cx="10750550" cy="1414780"/>
          </a:xfrm>
          <a:prstGeom prst="rect">
            <a:avLst/>
          </a:prstGeom>
          <a:noFill/>
        </p:spPr>
        <p:txBody>
          <a:bodyPr wrap="none" rtlCol="0">
            <a:spAutoFit/>
          </a:bodyPr>
          <a:p>
            <a:pPr algn="l">
              <a:lnSpc>
                <a:spcPts val="3440"/>
              </a:lnSpc>
            </a:pPr>
            <a:r>
              <a:rPr lang="zh-CN" altLang="zh-CN" sz="2000" dirty="0">
                <a:ln w="0">
                  <a:noFill/>
                </a:ln>
                <a:latin typeface="+mn-ea"/>
                <a:cs typeface="Times New Roman" panose="02020603050405020304" pitchFamily="18" charset="0"/>
                <a:sym typeface="+mn-ea"/>
              </a:rPr>
              <a:t>然而，大多数仓库建设都发生在工业</a:t>
            </a:r>
            <a:r>
              <a:rPr lang="en-US" altLang="zh-CN" sz="2000" dirty="0">
                <a:ln w="0">
                  <a:noFill/>
                </a:ln>
                <a:latin typeface="+mn-ea"/>
                <a:cs typeface="Times New Roman" panose="02020603050405020304" pitchFamily="18" charset="0"/>
                <a:sym typeface="+mn-ea"/>
              </a:rPr>
              <a:t>4.0</a:t>
            </a:r>
            <a:r>
              <a:rPr lang="zh-CN" altLang="zh-CN" sz="2000" dirty="0">
                <a:ln w="0">
                  <a:noFill/>
                </a:ln>
                <a:latin typeface="+mn-ea"/>
                <a:cs typeface="Times New Roman" panose="02020603050405020304" pitchFamily="18" charset="0"/>
                <a:sym typeface="+mn-ea"/>
              </a:rPr>
              <a:t>和人工智能技术普及之前，</a:t>
            </a:r>
            <a:endParaRPr lang="zh-CN" altLang="zh-CN" sz="2000" dirty="0">
              <a:ln w="0">
                <a:noFill/>
              </a:ln>
              <a:latin typeface="+mn-ea"/>
              <a:cs typeface="Times New Roman" panose="02020603050405020304" pitchFamily="18" charset="0"/>
              <a:sym typeface="+mn-ea"/>
            </a:endParaRPr>
          </a:p>
          <a:p>
            <a:pPr algn="l">
              <a:lnSpc>
                <a:spcPts val="3440"/>
              </a:lnSpc>
            </a:pPr>
            <a:r>
              <a:rPr lang="zh-CN" altLang="zh-CN" sz="2000" dirty="0">
                <a:ln w="0">
                  <a:noFill/>
                </a:ln>
                <a:latin typeface="+mn-ea"/>
                <a:cs typeface="Times New Roman" panose="02020603050405020304" pitchFamily="18" charset="0"/>
                <a:sym typeface="+mn-ea"/>
              </a:rPr>
              <a:t>导致这些设施大多缺乏现代化配套设施，如全面的监控覆盖和高质量的监控设备。</a:t>
            </a:r>
            <a:endParaRPr lang="zh-CN" altLang="zh-CN" sz="2000" dirty="0">
              <a:ln w="0">
                <a:noFill/>
              </a:ln>
              <a:latin typeface="+mn-ea"/>
              <a:cs typeface="Times New Roman" panose="02020603050405020304" pitchFamily="18" charset="0"/>
              <a:sym typeface="+mn-ea"/>
            </a:endParaRPr>
          </a:p>
          <a:p>
            <a:pPr algn="l">
              <a:lnSpc>
                <a:spcPts val="3440"/>
              </a:lnSpc>
            </a:pPr>
            <a:r>
              <a:rPr lang="zh-CN" altLang="zh-CN" sz="2000" dirty="0">
                <a:ln w="0">
                  <a:noFill/>
                </a:ln>
                <a:latin typeface="+mn-ea"/>
                <a:cs typeface="Times New Roman" panose="02020603050405020304" pitchFamily="18" charset="0"/>
                <a:sym typeface="+mn-ea"/>
              </a:rPr>
              <a:t>为解决这些挑战，我们提出了一个创新的解决方案——</a:t>
            </a:r>
            <a:r>
              <a:rPr lang="zh-CN" altLang="zh-CN" sz="2000" b="1" dirty="0">
                <a:ln w="0">
                  <a:noFill/>
                </a:ln>
                <a:latin typeface="+mn-ea"/>
                <a:cs typeface="Times New Roman" panose="02020603050405020304" pitchFamily="18" charset="0"/>
                <a:sym typeface="+mn-ea"/>
              </a:rPr>
              <a:t>封闭环境无人自动巡检系统（</a:t>
            </a:r>
            <a:r>
              <a:rPr lang="en-US" altLang="zh-CN" sz="2000" b="1" dirty="0">
                <a:ln w="0">
                  <a:noFill/>
                </a:ln>
                <a:latin typeface="+mn-ea"/>
                <a:cs typeface="Times New Roman" panose="02020603050405020304" pitchFamily="18" charset="0"/>
                <a:sym typeface="+mn-ea"/>
              </a:rPr>
              <a:t>CEAGVIS</a:t>
            </a:r>
            <a:r>
              <a:rPr lang="zh-CN" altLang="zh-CN" sz="2000" b="1" dirty="0">
                <a:ln w="0">
                  <a:noFill/>
                </a:ln>
                <a:latin typeface="+mn-ea"/>
                <a:cs typeface="Times New Roman" panose="02020603050405020304" pitchFamily="18" charset="0"/>
                <a:sym typeface="+mn-ea"/>
              </a:rPr>
              <a:t>）</a:t>
            </a:r>
            <a:endParaRPr lang="zh-CN" altLang="en-US" sz="2000"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流程图: 接点 11"/>
          <p:cNvSpPr/>
          <p:nvPr/>
        </p:nvSpPr>
        <p:spPr>
          <a:xfrm>
            <a:off x="1478805" y="2014827"/>
            <a:ext cx="2049518" cy="2049518"/>
          </a:xfrm>
          <a:prstGeom prst="flowChartConnector">
            <a:avLst/>
          </a:prstGeom>
          <a:gradFill>
            <a:gsLst>
              <a:gs pos="0">
                <a:srgbClr val="99CCFF"/>
              </a:gs>
              <a:gs pos="100000">
                <a:srgbClr val="99CCFF">
                  <a:alpha val="70000"/>
                </a:srgbClr>
              </a:gs>
              <a:gs pos="100000">
                <a:srgbClr val="6699FF"/>
              </a:gs>
              <a:gs pos="0">
                <a:srgbClr val="CCECFF">
                  <a:alpha val="20000"/>
                </a:srgbClr>
              </a:gs>
            </a:gsLst>
            <a:lin ang="5400000" scaled="1"/>
          </a:gra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5660391" y="-1188720"/>
            <a:ext cx="184731" cy="528350"/>
          </a:xfrm>
          <a:prstGeom prst="rect">
            <a:avLst/>
          </a:prstGeom>
          <a:noFill/>
        </p:spPr>
        <p:txBody>
          <a:bodyPr wrap="none" rtlCol="0">
            <a:spAutoFit/>
          </a:bodyPr>
          <a:lstStyle/>
          <a:p>
            <a:pPr>
              <a:lnSpc>
                <a:spcPts val="3440"/>
              </a:lnSpc>
            </a:pPr>
            <a:endParaRPr lang="en-US" sz="3200" dirty="0">
              <a:cs typeface="+mn-ea"/>
              <a:sym typeface="+mn-lt"/>
            </a:endParaRPr>
          </a:p>
        </p:txBody>
      </p:sp>
      <p:sp>
        <p:nvSpPr>
          <p:cNvPr id="4" name="任意多边形 22"/>
          <p:cNvSpPr/>
          <p:nvPr>
            <p:custDataLst>
              <p:tags r:id="rId1"/>
            </p:custDataLst>
          </p:nvPr>
        </p:nvSpPr>
        <p:spPr>
          <a:xfrm>
            <a:off x="2474"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市场痛点</a:t>
            </a:r>
            <a:endParaRPr lang="zh-CN" altLang="en-US" sz="3200" kern="0" dirty="0">
              <a:latin typeface="+mn-ea"/>
            </a:endParaRPr>
          </a:p>
        </p:txBody>
      </p:sp>
      <p:sp>
        <p:nvSpPr>
          <p:cNvPr id="7" name="流程图: 接点 6"/>
          <p:cNvSpPr/>
          <p:nvPr/>
        </p:nvSpPr>
        <p:spPr>
          <a:xfrm>
            <a:off x="1627001" y="2163023"/>
            <a:ext cx="1753126" cy="1753125"/>
          </a:xfrm>
          <a:prstGeom prst="flowChartConnector">
            <a:avLst/>
          </a:prstGeom>
          <a:blipFill rotWithShape="1">
            <a:blip r:embed="rId2"/>
            <a:stretch>
              <a:fillRect/>
            </a:stretch>
          </a:blipFill>
          <a:ln>
            <a:solidFill>
              <a:srgbClr val="C5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痛点</a:t>
            </a:r>
            <a:r>
              <a:rPr lang="en-US" altLang="zh-CN" dirty="0"/>
              <a:t>1.jpg</a:t>
            </a:r>
            <a:endParaRPr lang="zh-CN" altLang="en-US" dirty="0"/>
          </a:p>
        </p:txBody>
      </p:sp>
      <p:sp>
        <p:nvSpPr>
          <p:cNvPr id="13" name="流程图: 接点 12"/>
          <p:cNvSpPr/>
          <p:nvPr/>
        </p:nvSpPr>
        <p:spPr>
          <a:xfrm>
            <a:off x="4999560" y="3939767"/>
            <a:ext cx="2049518" cy="2049518"/>
          </a:xfrm>
          <a:prstGeom prst="flowChartConnector">
            <a:avLst/>
          </a:prstGeom>
          <a:gradFill>
            <a:gsLst>
              <a:gs pos="0">
                <a:srgbClr val="99CCFF"/>
              </a:gs>
              <a:gs pos="100000">
                <a:srgbClr val="99CCFF">
                  <a:alpha val="70000"/>
                </a:srgbClr>
              </a:gs>
              <a:gs pos="100000">
                <a:srgbClr val="6699FF"/>
              </a:gs>
              <a:gs pos="0">
                <a:srgbClr val="CCECFF">
                  <a:alpha val="20000"/>
                </a:srgbClr>
              </a:gs>
            </a:gsLst>
            <a:lin ang="5400000" scaled="1"/>
          </a:gra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流程图: 接点 13"/>
          <p:cNvSpPr/>
          <p:nvPr/>
        </p:nvSpPr>
        <p:spPr>
          <a:xfrm>
            <a:off x="5136405" y="4087962"/>
            <a:ext cx="1753126" cy="1753125"/>
          </a:xfrm>
          <a:prstGeom prst="flowChartConnector">
            <a:avLst/>
          </a:prstGeom>
          <a:blipFill rotWithShape="1">
            <a:blip r:embed="rId3"/>
            <a:stretch>
              <a:fillRect/>
            </a:stretch>
          </a:blipFill>
          <a:ln>
            <a:solidFill>
              <a:srgbClr val="C5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痛点</a:t>
            </a:r>
            <a:r>
              <a:rPr lang="en-US" altLang="zh-CN" dirty="0"/>
              <a:t>2.jpg</a:t>
            </a:r>
            <a:endParaRPr lang="zh-CN" altLang="en-US" dirty="0"/>
          </a:p>
        </p:txBody>
      </p:sp>
      <p:sp>
        <p:nvSpPr>
          <p:cNvPr id="15" name="流程图: 接点 14"/>
          <p:cNvSpPr/>
          <p:nvPr/>
        </p:nvSpPr>
        <p:spPr>
          <a:xfrm>
            <a:off x="8539233" y="2204016"/>
            <a:ext cx="2049518" cy="2049518"/>
          </a:xfrm>
          <a:prstGeom prst="flowChartConnector">
            <a:avLst/>
          </a:prstGeom>
          <a:gradFill>
            <a:gsLst>
              <a:gs pos="0">
                <a:srgbClr val="99CCFF"/>
              </a:gs>
              <a:gs pos="100000">
                <a:srgbClr val="99CCFF">
                  <a:alpha val="70000"/>
                </a:srgbClr>
              </a:gs>
              <a:gs pos="100000">
                <a:srgbClr val="6699FF"/>
              </a:gs>
              <a:gs pos="0">
                <a:srgbClr val="CCECFF">
                  <a:alpha val="20000"/>
                </a:srgbClr>
              </a:gs>
            </a:gsLst>
            <a:lin ang="5400000" scaled="1"/>
          </a:gra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流程图: 接点 15"/>
          <p:cNvSpPr/>
          <p:nvPr/>
        </p:nvSpPr>
        <p:spPr>
          <a:xfrm>
            <a:off x="8687429" y="2352212"/>
            <a:ext cx="1753126" cy="1753125"/>
          </a:xfrm>
          <a:prstGeom prst="flowChartConnector">
            <a:avLst/>
          </a:prstGeom>
          <a:blipFill rotWithShape="1">
            <a:blip r:embed="rId2"/>
            <a:stretch>
              <a:fillRect/>
            </a:stretch>
          </a:blipFill>
          <a:ln>
            <a:solidFill>
              <a:srgbClr val="C5E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痛点</a:t>
            </a:r>
            <a:r>
              <a:rPr lang="en-US" altLang="zh-CN" dirty="0"/>
              <a:t>3.jpg</a:t>
            </a:r>
            <a:endParaRPr lang="zh-CN" altLang="en-US" dirty="0"/>
          </a:p>
        </p:txBody>
      </p:sp>
      <p:sp>
        <p:nvSpPr>
          <p:cNvPr id="18" name="矩形: 圆角 17"/>
          <p:cNvSpPr/>
          <p:nvPr/>
        </p:nvSpPr>
        <p:spPr>
          <a:xfrm>
            <a:off x="5243956" y="3228777"/>
            <a:ext cx="1639570" cy="441434"/>
          </a:xfrm>
          <a:prstGeom prst="roundRect">
            <a:avLst/>
          </a:prstGeom>
          <a:gradFill>
            <a:gsLst>
              <a:gs pos="0">
                <a:srgbClr val="CCECFF"/>
              </a:gs>
              <a:gs pos="100000">
                <a:srgbClr val="99CCFF"/>
              </a:gs>
              <a:gs pos="100000">
                <a:srgbClr val="6699FF">
                  <a:alpha val="6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安全隐患</a:t>
            </a:r>
            <a:endParaRPr lang="zh-CN" altLang="en-US" sz="2400" dirty="0"/>
          </a:p>
        </p:txBody>
      </p:sp>
      <p:sp>
        <p:nvSpPr>
          <p:cNvPr id="20" name="矩形: 圆角 19"/>
          <p:cNvSpPr/>
          <p:nvPr/>
        </p:nvSpPr>
        <p:spPr>
          <a:xfrm>
            <a:off x="8744207" y="4519940"/>
            <a:ext cx="1639570" cy="441434"/>
          </a:xfrm>
          <a:prstGeom prst="roundRect">
            <a:avLst/>
          </a:prstGeom>
          <a:gradFill>
            <a:gsLst>
              <a:gs pos="0">
                <a:srgbClr val="CCECFF"/>
              </a:gs>
              <a:gs pos="100000">
                <a:srgbClr val="99CCFF"/>
              </a:gs>
              <a:gs pos="100000">
                <a:srgbClr val="6699FF">
                  <a:alpha val="6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成本昂贵</a:t>
            </a:r>
            <a:endParaRPr lang="zh-CN" altLang="en-US" sz="2400" dirty="0"/>
          </a:p>
        </p:txBody>
      </p:sp>
      <p:sp>
        <p:nvSpPr>
          <p:cNvPr id="21" name="矩形: 圆角 20"/>
          <p:cNvSpPr/>
          <p:nvPr/>
        </p:nvSpPr>
        <p:spPr>
          <a:xfrm>
            <a:off x="1727706" y="4390167"/>
            <a:ext cx="1639570" cy="441434"/>
          </a:xfrm>
          <a:prstGeom prst="roundRect">
            <a:avLst/>
          </a:prstGeom>
          <a:gradFill>
            <a:gsLst>
              <a:gs pos="0">
                <a:srgbClr val="CCECFF"/>
              </a:gs>
              <a:gs pos="100000">
                <a:srgbClr val="99CCFF"/>
              </a:gs>
              <a:gs pos="100000">
                <a:srgbClr val="6699FF">
                  <a:alpha val="60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运维低效</a:t>
            </a:r>
            <a:endParaRPr lang="zh-CN" altLang="en-US" sz="2400" dirty="0"/>
          </a:p>
        </p:txBody>
      </p:sp>
      <p:sp>
        <p:nvSpPr>
          <p:cNvPr id="23" name="文本框 22"/>
          <p:cNvSpPr txBox="1"/>
          <p:nvPr/>
        </p:nvSpPr>
        <p:spPr>
          <a:xfrm>
            <a:off x="661670" y="5052695"/>
            <a:ext cx="3683635" cy="1414780"/>
          </a:xfrm>
          <a:prstGeom prst="rect">
            <a:avLst/>
          </a:prstGeom>
          <a:noFill/>
        </p:spPr>
        <p:txBody>
          <a:bodyPr wrap="square" rtlCol="0">
            <a:spAutoFit/>
          </a:bodyPr>
          <a:lstStyle/>
          <a:p>
            <a:pPr marL="285750" indent="-285750" algn="l">
              <a:lnSpc>
                <a:spcPts val="344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在仓库等类似场景，运维管理流程繁琐，往往依赖手工操作和传统系统，导致工作效率低下</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4498975" y="1544955"/>
            <a:ext cx="3364230" cy="1414780"/>
          </a:xfrm>
          <a:prstGeom prst="rect">
            <a:avLst/>
          </a:prstGeom>
          <a:noFill/>
        </p:spPr>
        <p:txBody>
          <a:bodyPr wrap="square" rtlCol="0">
            <a:spAutoFit/>
          </a:bodyPr>
          <a:lstStyle/>
          <a:p>
            <a:pPr marL="342900" indent="-342900" algn="l">
              <a:lnSpc>
                <a:spcPts val="344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在仓库管理和货物搬运过程中，常见的安全隐患包括人员伤害、货物损坏等</a:t>
            </a:r>
            <a:endParaRPr lang="zh-CN" altLang="en-US" sz="2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863205" y="5108575"/>
            <a:ext cx="3401060" cy="1414780"/>
          </a:xfrm>
          <a:prstGeom prst="rect">
            <a:avLst/>
          </a:prstGeom>
          <a:noFill/>
        </p:spPr>
        <p:txBody>
          <a:bodyPr wrap="square" rtlCol="0">
            <a:spAutoFit/>
          </a:bodyPr>
          <a:p>
            <a:pPr marL="285750" indent="-285750" algn="l">
              <a:lnSpc>
                <a:spcPts val="344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高成本通常源于高人工成本、设备维护成本以及低效的管理和操作流程</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任意多边形 22"/>
          <p:cNvSpPr/>
          <p:nvPr>
            <p:custDataLst>
              <p:tags r:id="rId1"/>
            </p:custDataLst>
          </p:nvPr>
        </p:nvSpPr>
        <p:spPr>
          <a:xfrm>
            <a:off x="0" y="0"/>
            <a:ext cx="4379167" cy="90818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项目介绍</a:t>
            </a:r>
            <a:endParaRPr lang="zh-CN" altLang="en-US" sz="3200" kern="0" dirty="0">
              <a:latin typeface="+mn-ea"/>
            </a:endParaRPr>
          </a:p>
        </p:txBody>
      </p:sp>
      <p:sp>
        <p:nvSpPr>
          <p:cNvPr id="5" name="矩形 4"/>
          <p:cNvSpPr/>
          <p:nvPr/>
        </p:nvSpPr>
        <p:spPr>
          <a:xfrm>
            <a:off x="1311088" y="3260911"/>
            <a:ext cx="3462618" cy="2756647"/>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166782" y="1149723"/>
            <a:ext cx="6178924" cy="1311089"/>
          </a:xfrm>
          <a:prstGeom prst="rect">
            <a:avLst/>
          </a:prstGeom>
          <a:noFill/>
          <a:ln>
            <a:gradFill>
              <a:gsLst>
                <a:gs pos="100000">
                  <a:srgbClr val="6699FF">
                    <a:alpha val="40000"/>
                  </a:srgbClr>
                </a:gs>
                <a:gs pos="0">
                  <a:srgbClr val="CCECFF">
                    <a:alpha val="4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704664" y="1541092"/>
            <a:ext cx="5103159" cy="528350"/>
          </a:xfrm>
          <a:prstGeom prst="rect">
            <a:avLst/>
          </a:prstGeom>
          <a:noFill/>
        </p:spPr>
        <p:txBody>
          <a:bodyPr wrap="square" rtlCol="0">
            <a:spAutoFit/>
          </a:bodyPr>
          <a:lstStyle/>
          <a:p>
            <a:pPr algn="l">
              <a:lnSpc>
                <a:spcPts val="3440"/>
              </a:lnSpc>
            </a:pPr>
            <a:r>
              <a:rPr lang="zh-CN" altLang="zh-CN" sz="3200" b="1" dirty="0">
                <a:solidFill>
                  <a:srgbClr val="0099FF"/>
                </a:solidFill>
                <a:effectLst/>
                <a:latin typeface="+mn-ea"/>
                <a:cs typeface="Times New Roman" panose="02020603050405020304" pitchFamily="18" charset="0"/>
              </a:rPr>
              <a:t>封闭环境无人自动巡检系统</a:t>
            </a:r>
            <a:endParaRPr lang="zh-CN" altLang="en-US" sz="3200" b="1" dirty="0">
              <a:solidFill>
                <a:srgbClr val="0099FF"/>
              </a:solidFill>
              <a:latin typeface="+mn-ea"/>
            </a:endParaRPr>
          </a:p>
        </p:txBody>
      </p:sp>
      <p:sp>
        <p:nvSpPr>
          <p:cNvPr id="8" name="文本框 7"/>
          <p:cNvSpPr txBox="1"/>
          <p:nvPr/>
        </p:nvSpPr>
        <p:spPr>
          <a:xfrm>
            <a:off x="5715000" y="3429000"/>
            <a:ext cx="5472953" cy="2553335"/>
          </a:xfrm>
          <a:prstGeom prst="rect">
            <a:avLst/>
          </a:prstGeom>
          <a:noFill/>
        </p:spPr>
        <p:txBody>
          <a:bodyPr wrap="square" rtlCol="0">
            <a:spAutoFit/>
          </a:bodyPr>
          <a:lstStyle/>
          <a:p>
            <a:pPr algn="l">
              <a:lnSpc>
                <a:spcPct val="200000"/>
              </a:lnSpc>
            </a:pPr>
            <a:r>
              <a:rPr lang="en-US" altLang="zh-CN" sz="2000" dirty="0">
                <a:effectLst/>
                <a:latin typeface="+mn-ea"/>
                <a:cs typeface="Times New Roman" panose="02020603050405020304" pitchFamily="18" charset="0"/>
              </a:rPr>
              <a:t>【</a:t>
            </a:r>
            <a:r>
              <a:rPr lang="zh-CN" altLang="zh-CN" sz="2000" dirty="0">
                <a:effectLst/>
                <a:latin typeface="+mn-ea"/>
                <a:cs typeface="Times New Roman" panose="02020603050405020304" pitchFamily="18" charset="0"/>
              </a:rPr>
              <a:t>封闭环境无人自动巡检系统（</a:t>
            </a:r>
            <a:r>
              <a:rPr lang="en-US" altLang="zh-CN" sz="2000" dirty="0">
                <a:effectLst/>
                <a:latin typeface="+mn-ea"/>
                <a:cs typeface="Times New Roman" panose="02020603050405020304" pitchFamily="18" charset="0"/>
              </a:rPr>
              <a:t>CEAGVIS</a:t>
            </a:r>
            <a:r>
              <a:rPr lang="zh-CN" altLang="zh-CN" sz="2000" dirty="0">
                <a:effectLst/>
                <a:latin typeface="+mn-ea"/>
                <a:cs typeface="Times New Roman" panose="02020603050405020304" pitchFamily="18" charset="0"/>
              </a:rPr>
              <a:t>）</a:t>
            </a:r>
            <a:r>
              <a:rPr lang="en-US" altLang="zh-CN" sz="2000" dirty="0">
                <a:latin typeface="+mn-ea"/>
                <a:cs typeface="Times New Roman" panose="02020603050405020304" pitchFamily="18" charset="0"/>
              </a:rPr>
              <a:t>】 </a:t>
            </a:r>
            <a:r>
              <a:rPr lang="zh-CN" altLang="zh-CN" sz="2000" dirty="0">
                <a:effectLst/>
                <a:latin typeface="+mn-ea"/>
                <a:cs typeface="Times New Roman" panose="02020603050405020304" pitchFamily="18" charset="0"/>
              </a:rPr>
              <a:t>是一个利用物联网技术实现</a:t>
            </a:r>
            <a:r>
              <a:rPr lang="zh-CN" altLang="zh-CN" sz="2000" b="1" dirty="0">
                <a:effectLst/>
                <a:latin typeface="+mn-ea"/>
                <a:cs typeface="Times New Roman" panose="02020603050405020304" pitchFamily="18" charset="0"/>
              </a:rPr>
              <a:t>低成本</a:t>
            </a:r>
            <a:r>
              <a:rPr lang="zh-CN" altLang="zh-CN" sz="2000" dirty="0">
                <a:effectLst/>
                <a:latin typeface="+mn-ea"/>
                <a:cs typeface="Times New Roman" panose="02020603050405020304" pitchFamily="18" charset="0"/>
              </a:rPr>
              <a:t>、</a:t>
            </a:r>
            <a:r>
              <a:rPr lang="zh-CN" altLang="zh-CN" sz="2000" b="1" dirty="0">
                <a:effectLst/>
                <a:latin typeface="+mn-ea"/>
                <a:cs typeface="Times New Roman" panose="02020603050405020304" pitchFamily="18" charset="0"/>
              </a:rPr>
              <a:t>高效率</a:t>
            </a:r>
            <a:r>
              <a:rPr lang="zh-CN" altLang="zh-CN" sz="2000" dirty="0">
                <a:effectLst/>
                <a:latin typeface="+mn-ea"/>
                <a:cs typeface="Times New Roman" panose="02020603050405020304" pitchFamily="18" charset="0"/>
              </a:rPr>
              <a:t>监测的综合管理平台，能够在无需改变室内布局的情况下，</a:t>
            </a:r>
            <a:r>
              <a:rPr lang="zh-CN" altLang="zh-CN" sz="2000" b="1" dirty="0">
                <a:effectLst/>
                <a:latin typeface="+mn-ea"/>
                <a:cs typeface="Times New Roman" panose="02020603050405020304" pitchFamily="18" charset="0"/>
              </a:rPr>
              <a:t>快速部署</a:t>
            </a:r>
            <a:r>
              <a:rPr lang="zh-CN" altLang="zh-CN" sz="2000" dirty="0">
                <a:effectLst/>
                <a:latin typeface="+mn-ea"/>
                <a:cs typeface="Times New Roman" panose="02020603050405020304" pitchFamily="18" charset="0"/>
              </a:rPr>
              <a:t>并</a:t>
            </a:r>
            <a:r>
              <a:rPr lang="zh-CN" altLang="zh-CN" sz="2000" b="1" dirty="0">
                <a:effectLst/>
                <a:latin typeface="+mn-ea"/>
                <a:cs typeface="Times New Roman" panose="02020603050405020304" pitchFamily="18" charset="0"/>
              </a:rPr>
              <a:t>高效管理</a:t>
            </a:r>
            <a:r>
              <a:rPr lang="zh-CN" altLang="zh-CN" sz="2000" dirty="0">
                <a:effectLst/>
                <a:latin typeface="+mn-ea"/>
                <a:cs typeface="Times New Roman" panose="02020603050405020304" pitchFamily="18" charset="0"/>
              </a:rPr>
              <a:t>指定区域。</a:t>
            </a:r>
            <a:endParaRPr lang="zh-CN" altLang="en-US" sz="2000" dirty="0">
              <a:latin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接点 7"/>
          <p:cNvSpPr/>
          <p:nvPr/>
        </p:nvSpPr>
        <p:spPr>
          <a:xfrm>
            <a:off x="319364" y="215674"/>
            <a:ext cx="531159" cy="528350"/>
          </a:xfrm>
          <a:prstGeom prst="flowChartConnector">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21808" y="1139900"/>
            <a:ext cx="5002306" cy="509643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5533390" y="1638935"/>
            <a:ext cx="5581650" cy="4523105"/>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zh-CN" sz="2400" b="1" kern="100" dirty="0">
                <a:effectLst/>
                <a:latin typeface="+mn-ea"/>
                <a:cs typeface="Times New Roman" panose="02020603050405020304" pitchFamily="18" charset="0"/>
              </a:rPr>
              <a:t>实时自定义巡检线路</a:t>
            </a:r>
            <a:r>
              <a:rPr lang="zh-CN" altLang="zh-CN" sz="2400" kern="100" dirty="0">
                <a:effectLst/>
                <a:latin typeface="+mn-ea"/>
                <a:cs typeface="Times New Roman" panose="02020603050405020304" pitchFamily="18" charset="0"/>
              </a:rPr>
              <a:t>：系统可以根据用户指定的巡检线路</a:t>
            </a:r>
            <a:r>
              <a:rPr lang="zh-CN" altLang="en-US" sz="2400" kern="100" dirty="0">
                <a:latin typeface="+mn-ea"/>
                <a:cs typeface="Times New Roman" panose="02020603050405020304" pitchFamily="18" charset="0"/>
              </a:rPr>
              <a:t>通过特殊算法处理</a:t>
            </a:r>
            <a:r>
              <a:rPr lang="zh-CN" altLang="zh-CN" sz="2400" kern="100" dirty="0">
                <a:effectLst/>
                <a:latin typeface="+mn-ea"/>
                <a:cs typeface="Times New Roman" panose="02020603050405020304" pitchFamily="18" charset="0"/>
              </a:rPr>
              <a:t>实现</a:t>
            </a:r>
            <a:r>
              <a:rPr lang="zh-CN" altLang="zh-CN" sz="2400" kern="100" dirty="0">
                <a:solidFill>
                  <a:schemeClr val="accent1"/>
                </a:solidFill>
                <a:effectLst/>
                <a:latin typeface="+mn-ea"/>
                <a:cs typeface="Times New Roman" panose="02020603050405020304" pitchFamily="18" charset="0"/>
              </a:rPr>
              <a:t>个性化</a:t>
            </a:r>
            <a:r>
              <a:rPr lang="zh-CN" altLang="zh-CN" sz="2400" kern="100" dirty="0">
                <a:effectLst/>
                <a:latin typeface="+mn-ea"/>
                <a:cs typeface="Times New Roman" panose="02020603050405020304" pitchFamily="18" charset="0"/>
              </a:rPr>
              <a:t>线路定制</a:t>
            </a:r>
            <a:endParaRPr lang="en-US" altLang="zh-CN" sz="2400" kern="100" dirty="0">
              <a:effectLst/>
              <a:latin typeface="+mn-ea"/>
              <a:cs typeface="Times New Roman" panose="02020603050405020304" pitchFamily="18" charset="0"/>
            </a:endParaRPr>
          </a:p>
          <a:p>
            <a:pPr marL="285750" indent="-285750" algn="just">
              <a:lnSpc>
                <a:spcPct val="200000"/>
              </a:lnSpc>
              <a:buFont typeface="Arial" panose="020B0604020202020204" pitchFamily="34" charset="0"/>
              <a:buChar char="•"/>
            </a:pPr>
            <a:endParaRPr lang="zh-CN" altLang="zh-CN" sz="2400" kern="100" dirty="0">
              <a:effectLst/>
              <a:latin typeface="+mn-ea"/>
              <a:cs typeface="Times New Roman" panose="02020603050405020304" pitchFamily="18" charset="0"/>
            </a:endParaRPr>
          </a:p>
          <a:p>
            <a:pPr marL="285750" indent="-285750">
              <a:lnSpc>
                <a:spcPct val="200000"/>
              </a:lnSpc>
              <a:buFont typeface="Arial" panose="020B0604020202020204" pitchFamily="34" charset="0"/>
              <a:buChar char="•"/>
            </a:pPr>
            <a:r>
              <a:rPr lang="zh-CN" altLang="zh-CN" sz="2400" b="1" dirty="0">
                <a:effectLst/>
                <a:latin typeface="+mn-ea"/>
                <a:cs typeface="Times New Roman" panose="02020603050405020304" pitchFamily="18" charset="0"/>
              </a:rPr>
              <a:t>警情提醒</a:t>
            </a:r>
            <a:r>
              <a:rPr lang="zh-CN" altLang="zh-CN" sz="2400" dirty="0">
                <a:effectLst/>
                <a:latin typeface="+mn-ea"/>
                <a:cs typeface="Times New Roman" panose="02020603050405020304" pitchFamily="18" charset="0"/>
              </a:rPr>
              <a:t>：通过建立与巡检小车的联系，及时向用户</a:t>
            </a:r>
            <a:r>
              <a:rPr lang="zh-CN" altLang="zh-CN" sz="2400" dirty="0">
                <a:solidFill>
                  <a:schemeClr val="accent1"/>
                </a:solidFill>
                <a:effectLst/>
                <a:latin typeface="+mn-ea"/>
                <a:cs typeface="Times New Roman" panose="02020603050405020304" pitchFamily="18" charset="0"/>
              </a:rPr>
              <a:t>发送警情提醒消息</a:t>
            </a:r>
            <a:endParaRPr lang="zh-CN" altLang="en-US" sz="2400" dirty="0">
              <a:solidFill>
                <a:schemeClr val="accent1"/>
              </a:solidFill>
              <a:latin typeface="+mn-ea"/>
            </a:endParaRPr>
          </a:p>
        </p:txBody>
      </p:sp>
      <p:sp>
        <p:nvSpPr>
          <p:cNvPr id="2" name="任意多边形 22"/>
          <p:cNvSpPr/>
          <p:nvPr>
            <p:custDataLst>
              <p:tags r:id="rId2"/>
            </p:custDataLst>
          </p:nvPr>
        </p:nvSpPr>
        <p:spPr>
          <a:xfrm>
            <a:off x="0" y="26035"/>
            <a:ext cx="9288145" cy="90805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kern="0" dirty="0">
                <a:latin typeface="+mn-ea"/>
              </a:rPr>
              <a:t>项目介绍</a:t>
            </a:r>
            <a:r>
              <a:rPr lang="en-US" altLang="zh-CN" sz="3200" kern="0" dirty="0">
                <a:latin typeface="+mn-ea"/>
              </a:rPr>
              <a:t>——Web/Mobile</a:t>
            </a:r>
            <a:r>
              <a:rPr lang="zh-CN" altLang="en-US" sz="3200" kern="0" dirty="0">
                <a:latin typeface="+mn-ea"/>
              </a:rPr>
              <a:t>用户</a:t>
            </a:r>
            <a:r>
              <a:rPr lang="zh-CN" altLang="en-US" sz="3200" kern="0" dirty="0">
                <a:latin typeface="+mn-ea"/>
              </a:rPr>
              <a:t>端</a:t>
            </a:r>
            <a:endParaRPr lang="zh-CN" altLang="en-US" sz="3200" kern="0" dirty="0">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4978" y="1267535"/>
            <a:ext cx="5002306" cy="509643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6016625" y="1267460"/>
            <a:ext cx="5609590" cy="5015865"/>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2000" b="1" kern="100" dirty="0">
                <a:effectLst/>
                <a:latin typeface="+mn-ea"/>
                <a:cs typeface="Times New Roman" panose="02020603050405020304" pitchFamily="18" charset="0"/>
              </a:rPr>
              <a:t>集中管控</a:t>
            </a:r>
            <a:r>
              <a:rPr lang="zh-CN" altLang="en-US" sz="2000" kern="100" dirty="0">
                <a:effectLst/>
                <a:latin typeface="+mn-ea"/>
                <a:cs typeface="Times New Roman" panose="02020603050405020304" pitchFamily="18" charset="0"/>
              </a:rPr>
              <a:t>：根据各种传感器和设备收集到的仓储数据，对物流运转，货物装卸等情况进行</a:t>
            </a:r>
            <a:r>
              <a:rPr lang="zh-CN" altLang="en-US" sz="2000" kern="100" dirty="0">
                <a:solidFill>
                  <a:schemeClr val="accent1"/>
                </a:solidFill>
                <a:effectLst/>
                <a:latin typeface="+mn-ea"/>
                <a:cs typeface="Times New Roman" panose="02020603050405020304" pitchFamily="18" charset="0"/>
              </a:rPr>
              <a:t>可视化分析</a:t>
            </a:r>
            <a:r>
              <a:rPr lang="zh-CN" altLang="en-US" sz="2000" kern="100" dirty="0">
                <a:effectLst/>
                <a:latin typeface="+mn-ea"/>
                <a:cs typeface="Times New Roman" panose="02020603050405020304" pitchFamily="18" charset="0"/>
              </a:rPr>
              <a:t>和</a:t>
            </a:r>
            <a:r>
              <a:rPr lang="zh-CN" altLang="en-US" sz="2000" kern="100" dirty="0">
                <a:solidFill>
                  <a:schemeClr val="accent1"/>
                </a:solidFill>
                <a:effectLst/>
                <a:latin typeface="+mn-ea"/>
                <a:cs typeface="Times New Roman" panose="02020603050405020304" pitchFamily="18" charset="0"/>
              </a:rPr>
              <a:t>数据处理</a:t>
            </a:r>
            <a:endParaRPr lang="en-US" altLang="zh-CN" sz="2000" kern="100" dirty="0">
              <a:solidFill>
                <a:schemeClr val="accent1"/>
              </a:solidFill>
              <a:effectLst/>
              <a:latin typeface="+mn-ea"/>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en-US" sz="2000" b="1" kern="100" dirty="0">
                <a:effectLst/>
                <a:latin typeface="+mn-ea"/>
                <a:cs typeface="Times New Roman" panose="02020603050405020304" pitchFamily="18" charset="0"/>
              </a:rPr>
              <a:t>实时报警</a:t>
            </a:r>
            <a:r>
              <a:rPr lang="zh-CN" altLang="en-US" sz="2000" kern="100" dirty="0">
                <a:effectLst/>
                <a:latin typeface="+mn-ea"/>
                <a:cs typeface="Times New Roman" panose="02020603050405020304" pitchFamily="18" charset="0"/>
              </a:rPr>
              <a:t>：通过设定阈值，对数据进行实时监控，当检测到数据异常时，</a:t>
            </a:r>
            <a:r>
              <a:rPr lang="zh-CN" altLang="en-US" sz="2000" kern="100" dirty="0">
                <a:solidFill>
                  <a:schemeClr val="accent1"/>
                </a:solidFill>
                <a:effectLst/>
                <a:latin typeface="+mn-ea"/>
                <a:cs typeface="Times New Roman" panose="02020603050405020304" pitchFamily="18" charset="0"/>
              </a:rPr>
              <a:t>自动触发</a:t>
            </a:r>
            <a:r>
              <a:rPr lang="zh-CN" altLang="en-US" sz="2000" kern="100" dirty="0">
                <a:effectLst/>
                <a:latin typeface="+mn-ea"/>
                <a:cs typeface="Times New Roman" panose="02020603050405020304" pitchFamily="18" charset="0"/>
              </a:rPr>
              <a:t>报警，向工作人员发出警告。</a:t>
            </a:r>
            <a:endParaRPr lang="en-US" altLang="zh-CN" sz="2000" kern="100" dirty="0">
              <a:effectLst/>
              <a:latin typeface="+mn-ea"/>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en-US" sz="2000" b="1" kern="100" dirty="0">
                <a:effectLst/>
                <a:latin typeface="+mn-ea"/>
                <a:cs typeface="Times New Roman" panose="02020603050405020304" pitchFamily="18" charset="0"/>
              </a:rPr>
              <a:t>监控与维护</a:t>
            </a:r>
            <a:r>
              <a:rPr lang="zh-CN" altLang="en-US" sz="2000" kern="100" dirty="0">
                <a:effectLst/>
                <a:latin typeface="+mn-ea"/>
                <a:cs typeface="Times New Roman" panose="02020603050405020304" pitchFamily="18" charset="0"/>
              </a:rPr>
              <a:t>：利用监控系统，</a:t>
            </a:r>
            <a:r>
              <a:rPr lang="zh-CN" altLang="en-US" sz="2000" kern="100" dirty="0">
                <a:solidFill>
                  <a:schemeClr val="accent1"/>
                </a:solidFill>
                <a:effectLst/>
                <a:latin typeface="+mn-ea"/>
                <a:cs typeface="Times New Roman" panose="02020603050405020304" pitchFamily="18" charset="0"/>
              </a:rPr>
              <a:t>实时监控</a:t>
            </a:r>
            <a:r>
              <a:rPr lang="zh-CN" altLang="en-US" sz="2000" kern="100" dirty="0">
                <a:effectLst/>
                <a:latin typeface="+mn-ea"/>
                <a:cs typeface="Times New Roman" panose="02020603050405020304" pitchFamily="18" charset="0"/>
              </a:rPr>
              <a:t>数据处理和存储的性能，及时发现并解决潜在问题</a:t>
            </a:r>
            <a:endParaRPr lang="zh-CN" altLang="en-US" sz="2000" dirty="0">
              <a:latin typeface="+mn-ea"/>
            </a:endParaRPr>
          </a:p>
        </p:txBody>
      </p:sp>
      <p:sp>
        <p:nvSpPr>
          <p:cNvPr id="3" name="任意多边形 22"/>
          <p:cNvSpPr/>
          <p:nvPr>
            <p:custDataLst>
              <p:tags r:id="rId2"/>
            </p:custDataLst>
          </p:nvPr>
        </p:nvSpPr>
        <p:spPr>
          <a:xfrm>
            <a:off x="0" y="0"/>
            <a:ext cx="7993380" cy="908050"/>
          </a:xfrm>
          <a:custGeom>
            <a:avLst/>
            <a:gdLst>
              <a:gd name="connsiteX0" fmla="*/ 3831879 w 3831878"/>
              <a:gd name="connsiteY0" fmla="*/ 0 h 1068430"/>
              <a:gd name="connsiteX1" fmla="*/ 3477331 w 3831878"/>
              <a:gd name="connsiteY1" fmla="*/ 652056 h 1068430"/>
              <a:gd name="connsiteX2" fmla="*/ 2834565 w 3831878"/>
              <a:gd name="connsiteY2" fmla="*/ 1068431 h 1068430"/>
              <a:gd name="connsiteX3" fmla="*/ 0 w 3831878"/>
              <a:gd name="connsiteY3" fmla="*/ 1068431 h 1068430"/>
              <a:gd name="connsiteX4" fmla="*/ 0 w 3831878"/>
              <a:gd name="connsiteY4" fmla="*/ 0 h 1068430"/>
              <a:gd name="connsiteX5" fmla="*/ 3831879 w 3831878"/>
              <a:gd name="connsiteY5" fmla="*/ 0 h 10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878" h="1068430">
                <a:moveTo>
                  <a:pt x="3831879" y="0"/>
                </a:moveTo>
                <a:lnTo>
                  <a:pt x="3477331" y="652056"/>
                </a:lnTo>
                <a:cubicBezTo>
                  <a:pt x="3352800" y="881105"/>
                  <a:pt x="3063620" y="1068431"/>
                  <a:pt x="2834565" y="1068431"/>
                </a:cubicBezTo>
                <a:lnTo>
                  <a:pt x="0" y="1068431"/>
                </a:lnTo>
                <a:lnTo>
                  <a:pt x="0" y="0"/>
                </a:lnTo>
                <a:lnTo>
                  <a:pt x="3831879" y="0"/>
                </a:lnTo>
                <a:close/>
              </a:path>
            </a:pathLst>
          </a:custGeom>
          <a:solidFill>
            <a:srgbClr val="99CCFF">
              <a:alpha val="56863"/>
            </a:srgbClr>
          </a:solidFill>
          <a:ln>
            <a:noFill/>
          </a:ln>
          <a:effectLst/>
        </p:spPr>
        <p:txBody>
          <a:bodyPr rot="0" spcFirstLastPara="0" vertOverflow="overflow" horzOverflow="overflow" vert="horz" wrap="square" lIns="91440" tIns="45720" rIns="91440" bIns="45720" numCol="1" spcCol="0" rtlCol="0" fromWordArt="0" anchor="ctr" anchorCtr="0" forceAA="0" compatLnSpc="1">
            <a:noAutofit/>
          </a:bodyPr>
          <a:p>
            <a:pPr algn="ctr"/>
            <a:r>
              <a:rPr lang="zh-CN" altLang="en-US" sz="3200" dirty="0" smtClean="0">
                <a:latin typeface="微软雅黑" panose="020B0503020204020204" pitchFamily="34" charset="-122"/>
                <a:ea typeface="微软雅黑" panose="020B0503020204020204" pitchFamily="34" charset="-122"/>
                <a:sym typeface="+mn-ea"/>
              </a:rPr>
              <a:t>项目介绍——后台管理端</a:t>
            </a:r>
            <a:endParaRPr lang="zh-CN" altLang="en-US" sz="3200" kern="0" dirty="0">
              <a:latin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PP_MARK_KEY" val="67168c96-1614-44b3-94ca-137de46deebb"/>
  <p:tag name="COMMONDATA" val="eyJoZGlkIjoiZWZjMzQ1YmNhZDU0YWYwNDI0NjdhYzc0OTc0NzY3NzU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UNIT_PLACING_PICTURE_USER_VIEWPORT" val="{&quot;height&quot;:4333,&quot;width&quot;:7213}"/>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rt page">
  <a:themeElements>
    <a:clrScheme name="updated">
      <a:dk1>
        <a:srgbClr val="1D1D1A"/>
      </a:dk1>
      <a:lt1>
        <a:srgbClr val="1D1D1A"/>
      </a:lt1>
      <a:dk2>
        <a:srgbClr val="FFFFFF"/>
      </a:dk2>
      <a:lt2>
        <a:srgbClr val="FFFFFF"/>
      </a:lt2>
      <a:accent1>
        <a:srgbClr val="C7000A"/>
      </a:accent1>
      <a:accent2>
        <a:srgbClr val="C8102E"/>
      </a:accent2>
      <a:accent3>
        <a:srgbClr val="EA594F"/>
      </a:accent3>
      <a:accent4>
        <a:srgbClr val="F8B53C"/>
      </a:accent4>
      <a:accent5>
        <a:srgbClr val="231815"/>
      </a:accent5>
      <a:accent6>
        <a:srgbClr val="595757"/>
      </a:accent6>
      <a:hlink>
        <a:srgbClr val="898989"/>
      </a:hlink>
      <a:folHlink>
        <a:srgbClr val="B5B5B5"/>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7000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800" dirty="0" smtClean="0">
            <a:solidFill>
              <a:schemeClr val="accent2"/>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b1l5lp0">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lnSpc>
            <a:spcPct val="130000"/>
          </a:lnSpc>
          <a:defRPr sz="1800"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2183</Words>
  <Application>WPS 演示</Application>
  <PresentationFormat>自定义</PresentationFormat>
  <Paragraphs>217</Paragraphs>
  <Slides>18</Slides>
  <Notes>10</Notes>
  <HiddenSlides>0</HiddenSlides>
  <MMClips>0</MMClips>
  <ScaleCrop>false</ScaleCrop>
  <HeadingPairs>
    <vt:vector size="8" baseType="variant">
      <vt:variant>
        <vt:lpstr>已用的字体</vt:lpstr>
      </vt:variant>
      <vt:variant>
        <vt:i4>22</vt:i4>
      </vt:variant>
      <vt:variant>
        <vt:lpstr>主题</vt:lpstr>
      </vt:variant>
      <vt:variant>
        <vt:i4>5</vt:i4>
      </vt:variant>
      <vt:variant>
        <vt:lpstr>嵌入 OLE 服务器</vt:lpstr>
      </vt:variant>
      <vt:variant>
        <vt:i4>1</vt:i4>
      </vt:variant>
      <vt:variant>
        <vt:lpstr>幻灯片标题</vt:lpstr>
      </vt:variant>
      <vt:variant>
        <vt:i4>18</vt:i4>
      </vt:variant>
    </vt:vector>
  </HeadingPairs>
  <TitlesOfParts>
    <vt:vector size="46" baseType="lpstr">
      <vt:lpstr>Arial</vt:lpstr>
      <vt:lpstr>宋体</vt:lpstr>
      <vt:lpstr>Wingdings</vt:lpstr>
      <vt:lpstr>微软雅黑</vt:lpstr>
      <vt:lpstr>Arial</vt:lpstr>
      <vt:lpstr>黑体</vt:lpstr>
      <vt:lpstr>Roboto Regular</vt:lpstr>
      <vt:lpstr>思源黑体 CN Regular</vt:lpstr>
      <vt:lpstr>Times New Roman</vt:lpstr>
      <vt:lpstr>-apple-system</vt:lpstr>
      <vt:lpstr>JetBrains Mono</vt:lpstr>
      <vt:lpstr>Huawei Sans</vt:lpstr>
      <vt:lpstr>方正兰亭黑简体</vt:lpstr>
      <vt:lpstr>Arial Unicode MS</vt:lpstr>
      <vt:lpstr>Calibri</vt:lpstr>
      <vt:lpstr>等线</vt:lpstr>
      <vt:lpstr>华文琥珀</vt:lpstr>
      <vt:lpstr>华文隶书</vt:lpstr>
      <vt:lpstr>新宋体</vt:lpstr>
      <vt:lpstr>方正姚体</vt:lpstr>
      <vt:lpstr>方正兰亭黑简体 (正文)</vt:lpstr>
      <vt:lpstr>微软雅黑 Light</vt:lpstr>
      <vt:lpstr>1_Title Slide</vt:lpstr>
      <vt:lpstr>Chart page</vt:lpstr>
      <vt:lpstr>4_Chart page</vt:lpstr>
      <vt:lpstr>End page</vt:lpstr>
      <vt:lpstr>自定义设计方案</vt:lpstr>
      <vt:lpstr>Word.Document.12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21523</cp:lastModifiedBy>
  <cp:revision>1177</cp:revision>
  <dcterms:created xsi:type="dcterms:W3CDTF">2018-06-21T13:34:00Z</dcterms:created>
  <dcterms:modified xsi:type="dcterms:W3CDTF">2024-08-22T17:38:16Z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(3)xhMUdjUTTcMj1LJJXgA0MISMcTantSFwjM6PsaPptRcEo+AWQMgO9pJv8PlGt6lNrtOjm4GN
CZBoZwpXMdz8PB/HKYnsUMLG0jOY5uCuDdqJ+i3tgzGTTmHDi4z1VoDRO+7AjT0phqmKD9uG
B1by6AyjcAps/8/s2+18v0bBRqRzG9X196dHLAQHGn6cpauFrGnUy1p0nmWBmsmlFtksnyvF
MYo6uos+UAJjre9N+Z</vt:lpwstr>
  </property>
  <property fmtid="{D5CDD505-2E9C-101B-9397-08002B2CF9AE}" pid="3" name="_2015_ms_pID_7253431">
    <vt:lpwstr>/8nrUwHj2Ficj9mEdove85YhVpA0hy4+GeaCKCN7A3+ItjPB5Q5tPv
+imGXsUBxKpSnjDly6YlyMIHWL4mSDvc8HBVeV2kjrwTQhd+XkBQutwfqWOHBXO5+a7OPXX1
QdKWdhe7ZXHD9QoA/mgIjpNVlTRSSLTBSX9WUzBkuyIP7E5KpD8JtYuxmKJRrhwLb7Jbjwd0
IiTpAmJGekLIGxlhSfrBP2Pn2R9LP5gZQtnd</vt:lpwstr>
  </property>
  <property fmtid="{D5CDD505-2E9C-101B-9397-08002B2CF9AE}" pid="4" name="_2015_ms_pID_7253432">
    <vt:lpwstr>GQ==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1652867020</vt:lpwstr>
  </property>
  <property fmtid="{D5CDD505-2E9C-101B-9397-08002B2CF9AE}" pid="9" name="ICV">
    <vt:lpwstr>6930107633AA43CC8F8127D35237BF26</vt:lpwstr>
  </property>
  <property fmtid="{D5CDD505-2E9C-101B-9397-08002B2CF9AE}" pid="10" name="KSOProductBuildVer">
    <vt:lpwstr>2052-11.1.0.12165</vt:lpwstr>
  </property>
</Properties>
</file>